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7.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8.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3.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4.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5.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6.xml" ContentType="application/vnd.openxmlformats-officedocument.drawingml.chart+xml"/>
  <Override PartName="/ppt/charts/style22.xml" ContentType="application/vnd.ms-office.chartstyle+xml"/>
  <Override PartName="/ppt/charts/colors2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9"/>
  </p:notesMasterIdLst>
  <p:sldIdLst>
    <p:sldId id="298" r:id="rId2"/>
    <p:sldId id="283" r:id="rId3"/>
    <p:sldId id="361" r:id="rId4"/>
    <p:sldId id="257" r:id="rId5"/>
    <p:sldId id="259" r:id="rId6"/>
    <p:sldId id="351" r:id="rId7"/>
    <p:sldId id="352" r:id="rId8"/>
    <p:sldId id="359" r:id="rId9"/>
    <p:sldId id="346" r:id="rId10"/>
    <p:sldId id="358" r:id="rId11"/>
    <p:sldId id="288" r:id="rId12"/>
    <p:sldId id="348" r:id="rId13"/>
    <p:sldId id="315" r:id="rId14"/>
    <p:sldId id="316" r:id="rId15"/>
    <p:sldId id="317" r:id="rId16"/>
    <p:sldId id="320" r:id="rId17"/>
    <p:sldId id="319" r:id="rId18"/>
    <p:sldId id="321" r:id="rId19"/>
    <p:sldId id="318" r:id="rId20"/>
    <p:sldId id="363" r:id="rId21"/>
    <p:sldId id="322" r:id="rId22"/>
    <p:sldId id="323" r:id="rId23"/>
    <p:sldId id="324" r:id="rId24"/>
    <p:sldId id="327" r:id="rId25"/>
    <p:sldId id="300" r:id="rId26"/>
    <p:sldId id="307" r:id="rId27"/>
    <p:sldId id="328" r:id="rId28"/>
    <p:sldId id="329" r:id="rId29"/>
    <p:sldId id="330" r:id="rId30"/>
    <p:sldId id="331" r:id="rId31"/>
    <p:sldId id="353" r:id="rId32"/>
    <p:sldId id="332" r:id="rId33"/>
    <p:sldId id="354" r:id="rId34"/>
    <p:sldId id="333" r:id="rId35"/>
    <p:sldId id="334" r:id="rId36"/>
    <p:sldId id="335" r:id="rId37"/>
    <p:sldId id="336" r:id="rId38"/>
    <p:sldId id="337" r:id="rId39"/>
    <p:sldId id="364" r:id="rId40"/>
    <p:sldId id="339" r:id="rId41"/>
    <p:sldId id="340" r:id="rId42"/>
    <p:sldId id="350" r:id="rId43"/>
    <p:sldId id="294" r:id="rId44"/>
    <p:sldId id="296" r:id="rId45"/>
    <p:sldId id="356" r:id="rId46"/>
    <p:sldId id="362" r:id="rId47"/>
    <p:sldId id="338"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86379" autoAdjust="0"/>
  </p:normalViewPr>
  <p:slideViewPr>
    <p:cSldViewPr>
      <p:cViewPr varScale="1">
        <p:scale>
          <a:sx n="61" d="100"/>
          <a:sy n="61" d="100"/>
        </p:scale>
        <p:origin x="798" y="78"/>
      </p:cViewPr>
      <p:guideLst>
        <p:guide orient="horz" pos="2160"/>
        <p:guide pos="3840"/>
      </p:guideLst>
    </p:cSldViewPr>
  </p:slideViewPr>
  <p:outlineViewPr>
    <p:cViewPr>
      <p:scale>
        <a:sx n="33" d="100"/>
        <a:sy n="33" d="100"/>
      </p:scale>
      <p:origin x="258" y="37266"/>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0" d="100"/>
          <a:sy n="60" d="100"/>
        </p:scale>
        <p:origin x="-249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3" Type="http://schemas.openxmlformats.org/officeDocument/2006/relationships/oleObject" Target="https://d.docs.live.net/acf7a75838434bd6/Desktop/RESULTS/EXPERIMENTS.xlsx" TargetMode="External"/><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oleObject" Target="https://d.docs.live.net/acf7a75838434bd6/Desktop/RESULTS/EXPERIMENTS.xlsx" TargetMode="External"/><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oleObject" Target="https://d.docs.live.net/acf7a75838434bd6/Desktop/RESULTS/EXPERIMENTS.xlsx" TargetMode="External"/><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oleObject" Target="https://d.docs.live.net/acf7a75838434bd6/Desktop/RESULTS/EXPERIMENTS.xlsx" TargetMode="External"/><Relationship Id="rId2" Type="http://schemas.microsoft.com/office/2011/relationships/chartColorStyle" Target="colors12.xml"/><Relationship Id="rId1" Type="http://schemas.microsoft.com/office/2011/relationships/chartStyle" Target="style12.xml"/></Relationships>
</file>

<file path=ppt/charts/_rels/chart14.xml.rels><?xml version="1.0" encoding="UTF-8" standalone="yes"?>
<Relationships xmlns="http://schemas.openxmlformats.org/package/2006/relationships"><Relationship Id="rId3" Type="http://schemas.openxmlformats.org/officeDocument/2006/relationships/oleObject" Target="https://d.docs.live.net/acf7a75838434bd6/Desktop/RESULTS/EXPERIMENTS.xlsx" TargetMode="External"/><Relationship Id="rId2" Type="http://schemas.microsoft.com/office/2011/relationships/chartColorStyle" Target="colors13.xml"/><Relationship Id="rId1" Type="http://schemas.microsoft.com/office/2011/relationships/chartStyle" Target="style13.xml"/></Relationships>
</file>

<file path=ppt/charts/_rels/chart15.xml.rels><?xml version="1.0" encoding="UTF-8" standalone="yes"?>
<Relationships xmlns="http://schemas.openxmlformats.org/package/2006/relationships"><Relationship Id="rId3" Type="http://schemas.openxmlformats.org/officeDocument/2006/relationships/oleObject" Target="https://d.docs.live.net/acf7a75838434bd6/Desktop/RESULTS/EXPERIMENTS.xlsx" TargetMode="External"/><Relationship Id="rId2" Type="http://schemas.microsoft.com/office/2011/relationships/chartColorStyle" Target="colors14.xml"/><Relationship Id="rId1" Type="http://schemas.microsoft.com/office/2011/relationships/chartStyle" Target="style14.xml"/></Relationships>
</file>

<file path=ppt/charts/_rels/chart16.xml.rels><?xml version="1.0" encoding="UTF-8" standalone="yes"?>
<Relationships xmlns="http://schemas.openxmlformats.org/package/2006/relationships"><Relationship Id="rId3" Type="http://schemas.openxmlformats.org/officeDocument/2006/relationships/oleObject" Target="https://d.docs.live.net/acf7a75838434bd6/Desktop/RESULTS/EXPERIMENTS.xlsx" TargetMode="External"/><Relationship Id="rId2" Type="http://schemas.microsoft.com/office/2011/relationships/chartColorStyle" Target="colors15.xml"/><Relationship Id="rId1" Type="http://schemas.microsoft.com/office/2011/relationships/chartStyle" Target="style15.xml"/></Relationships>
</file>

<file path=ppt/charts/_rels/chart17.xml.rels><?xml version="1.0" encoding="UTF-8" standalone="yes"?>
<Relationships xmlns="http://schemas.openxmlformats.org/package/2006/relationships"><Relationship Id="rId3" Type="http://schemas.openxmlformats.org/officeDocument/2006/relationships/oleObject" Target="https://d.docs.live.net/acf7a75838434bd6/Desktop/RESULTS/EXPERIMENTS.xlsx" TargetMode="External"/><Relationship Id="rId2" Type="http://schemas.microsoft.com/office/2011/relationships/chartColorStyle" Target="colors16.xml"/><Relationship Id="rId1" Type="http://schemas.microsoft.com/office/2011/relationships/chartStyle" Target="style16.xml"/></Relationships>
</file>

<file path=ppt/charts/_rels/chart18.xml.rels><?xml version="1.0" encoding="UTF-8" standalone="yes"?>
<Relationships xmlns="http://schemas.openxmlformats.org/package/2006/relationships"><Relationship Id="rId3" Type="http://schemas.openxmlformats.org/officeDocument/2006/relationships/oleObject" Target="https://d.docs.live.net/acf7a75838434bd6/Desktop/RESULTS/EXPERIMENTS.xlsx" TargetMode="External"/><Relationship Id="rId2" Type="http://schemas.microsoft.com/office/2011/relationships/chartColorStyle" Target="colors17.xml"/><Relationship Id="rId1" Type="http://schemas.microsoft.com/office/2011/relationships/chartStyle" Target="style17.xml"/></Relationships>
</file>

<file path=ppt/charts/_rels/chart19.xml.rels><?xml version="1.0" encoding="UTF-8" standalone="yes"?>
<Relationships xmlns="http://schemas.openxmlformats.org/package/2006/relationships"><Relationship Id="rId1" Type="http://schemas.openxmlformats.org/officeDocument/2006/relationships/oleObject" Target="https://d.docs.live.net/acf7a75838434bd6/Desktop/RESULTS/EXPERIMENTS.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_rels/chart20.xml.rels><?xml version="1.0" encoding="UTF-8" standalone="yes"?>
<Relationships xmlns="http://schemas.openxmlformats.org/package/2006/relationships"><Relationship Id="rId1" Type="http://schemas.openxmlformats.org/officeDocument/2006/relationships/oleObject" Target="https://d.docs.live.net/acf7a75838434bd6/Desktop/RESULTS/EXPERIMENTS.xlsx" TargetMode="External"/></Relationships>
</file>

<file path=ppt/charts/_rels/chart21.xml.rels><?xml version="1.0" encoding="UTF-8" standalone="yes"?>
<Relationships xmlns="http://schemas.openxmlformats.org/package/2006/relationships"><Relationship Id="rId1" Type="http://schemas.openxmlformats.org/officeDocument/2006/relationships/oleObject" Target="https://d.docs.live.net/acf7a75838434bd6/Desktop/RESULTS/EXPERIMENTS.xlsx" TargetMode="External"/></Relationships>
</file>

<file path=ppt/charts/_rels/chart22.xml.rels><?xml version="1.0" encoding="UTF-8" standalone="yes"?>
<Relationships xmlns="http://schemas.openxmlformats.org/package/2006/relationships"><Relationship Id="rId3" Type="http://schemas.openxmlformats.org/officeDocument/2006/relationships/oleObject" Target="https://d.docs.live.net/acf7a75838434bd6/Desktop/RESULTS/EXPERIMENTS.xlsx" TargetMode="External"/><Relationship Id="rId2" Type="http://schemas.microsoft.com/office/2011/relationships/chartColorStyle" Target="colors18.xml"/><Relationship Id="rId1" Type="http://schemas.microsoft.com/office/2011/relationships/chartStyle" Target="style18.xml"/></Relationships>
</file>

<file path=ppt/charts/_rels/chart23.xml.rels><?xml version="1.0" encoding="UTF-8" standalone="yes"?>
<Relationships xmlns="http://schemas.openxmlformats.org/package/2006/relationships"><Relationship Id="rId3" Type="http://schemas.openxmlformats.org/officeDocument/2006/relationships/oleObject" Target="https://d.docs.live.net/acf7a75838434bd6/Desktop/RESULTS/EXPERIMENTS.xlsx" TargetMode="External"/><Relationship Id="rId2" Type="http://schemas.microsoft.com/office/2011/relationships/chartColorStyle" Target="colors19.xml"/><Relationship Id="rId1" Type="http://schemas.microsoft.com/office/2011/relationships/chartStyle" Target="style19.xml"/></Relationships>
</file>

<file path=ppt/charts/_rels/chart24.xml.rels><?xml version="1.0" encoding="UTF-8" standalone="yes"?>
<Relationships xmlns="http://schemas.openxmlformats.org/package/2006/relationships"><Relationship Id="rId3" Type="http://schemas.openxmlformats.org/officeDocument/2006/relationships/oleObject" Target="https://d.docs.live.net/acf7a75838434bd6/Desktop/RESULTS/EXPERIMENTS.xlsx" TargetMode="External"/><Relationship Id="rId2" Type="http://schemas.microsoft.com/office/2011/relationships/chartColorStyle" Target="colors20.xml"/><Relationship Id="rId1" Type="http://schemas.microsoft.com/office/2011/relationships/chartStyle" Target="style20.xml"/></Relationships>
</file>

<file path=ppt/charts/_rels/chart25.xml.rels><?xml version="1.0" encoding="UTF-8" standalone="yes"?>
<Relationships xmlns="http://schemas.openxmlformats.org/package/2006/relationships"><Relationship Id="rId3" Type="http://schemas.openxmlformats.org/officeDocument/2006/relationships/oleObject" Target="https://d.docs.live.net/acf7a75838434bd6/Desktop/RESULTS/EXPERIMENTS.xlsx" TargetMode="External"/><Relationship Id="rId2" Type="http://schemas.microsoft.com/office/2011/relationships/chartColorStyle" Target="colors21.xml"/><Relationship Id="rId1" Type="http://schemas.microsoft.com/office/2011/relationships/chartStyle" Target="style21.xml"/></Relationships>
</file>

<file path=ppt/charts/_rels/chart26.xml.rels><?xml version="1.0" encoding="UTF-8" standalone="yes"?>
<Relationships xmlns="http://schemas.openxmlformats.org/package/2006/relationships"><Relationship Id="rId3" Type="http://schemas.openxmlformats.org/officeDocument/2006/relationships/oleObject" Target="https://d.docs.live.net/acf7a75838434bd6/Desktop/RESULTS/EXPERIMENTS.xlsx" TargetMode="External"/><Relationship Id="rId2" Type="http://schemas.microsoft.com/office/2011/relationships/chartColorStyle" Target="colors22.xml"/><Relationship Id="rId1" Type="http://schemas.microsoft.com/office/2011/relationships/chartStyle" Target="style2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acf7a75838434bd6/Desktop/PAPER%20WORK/Copy%20of%20500x_local.xlsb"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acf7a75838434bd6/Desktop/RESULTS/EXPERIMENTS.xlsx"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acf7a75838434bd6/Desktop/RESULTS/EXPERIMENTS.xlsx" TargetMode="External"/><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acf7a75838434bd6/Desktop/RESULTS/EXPERIMENTS.xlsx" TargetMode="External"/><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acf7a75838434bd6/Desktop/RESULTS/EXPERIMENTS.xlsx" TargetMode="External"/><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oleObject" Target="https://d.docs.live.net/acf7a75838434bd6/Desktop/RESULTS/EXPERIMENTS.xlsx" TargetMode="External"/><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oleObject" Target="https://d.docs.live.net/acf7a75838434bd6/Desktop/RESULTS/EXPERIMENTS.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45750304833943"/>
          <c:y val="5.2011525131087435E-2"/>
          <c:w val="0.81469588939177884"/>
          <c:h val="0.77324527057068682"/>
        </c:manualLayout>
      </c:layout>
      <c:scatterChart>
        <c:scatterStyle val="smoothMarker"/>
        <c:varyColors val="0"/>
        <c:ser>
          <c:idx val="0"/>
          <c:order val="0"/>
          <c:tx>
            <c:v>dia</c:v>
          </c:tx>
          <c:xVal>
            <c:numRef>
              <c:f>Sheet1!$E$5:$E$21</c:f>
              <c:numCache>
                <c:formatCode>General</c:formatCode>
                <c:ptCount val="17"/>
                <c:pt idx="0">
                  <c:v>65.349999999999994</c:v>
                </c:pt>
                <c:pt idx="2">
                  <c:v>62.519999999999996</c:v>
                </c:pt>
                <c:pt idx="4">
                  <c:v>59.7</c:v>
                </c:pt>
                <c:pt idx="6">
                  <c:v>56.870000000000005</c:v>
                </c:pt>
                <c:pt idx="8">
                  <c:v>54.040000000000006</c:v>
                </c:pt>
                <c:pt idx="10">
                  <c:v>51.209999999999994</c:v>
                </c:pt>
                <c:pt idx="12">
                  <c:v>48.379999999999995</c:v>
                </c:pt>
                <c:pt idx="14">
                  <c:v>45.55</c:v>
                </c:pt>
                <c:pt idx="16">
                  <c:v>42.730000000000004</c:v>
                </c:pt>
              </c:numCache>
            </c:numRef>
          </c:xVal>
          <c:yVal>
            <c:numRef>
              <c:f>Sheet1!$F$5:$F$21</c:f>
              <c:numCache>
                <c:formatCode>General</c:formatCode>
                <c:ptCount val="17"/>
              </c:numCache>
            </c:numRef>
          </c:yVal>
          <c:smooth val="1"/>
          <c:extLst>
            <c:ext xmlns:c16="http://schemas.microsoft.com/office/drawing/2014/chart" uri="{C3380CC4-5D6E-409C-BE32-E72D297353CC}">
              <c16:uniqueId val="{00000000-365B-484A-8FF1-F6B1F17F3885}"/>
            </c:ext>
          </c:extLst>
        </c:ser>
        <c:ser>
          <c:idx val="1"/>
          <c:order val="1"/>
          <c:spPr>
            <a:ln>
              <a:solidFill>
                <a:schemeClr val="accent1"/>
              </a:solidFill>
            </a:ln>
          </c:spPr>
          <c:marker>
            <c:symbol val="square"/>
            <c:size val="6"/>
            <c:spPr>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c:spPr>
          </c:marker>
          <c:xVal>
            <c:numRef>
              <c:f>Sheet1!$E$5:$E$21</c:f>
              <c:numCache>
                <c:formatCode>General</c:formatCode>
                <c:ptCount val="17"/>
                <c:pt idx="0">
                  <c:v>65.349999999999994</c:v>
                </c:pt>
                <c:pt idx="2">
                  <c:v>62.519999999999996</c:v>
                </c:pt>
                <c:pt idx="4">
                  <c:v>59.7</c:v>
                </c:pt>
                <c:pt idx="6">
                  <c:v>56.870000000000005</c:v>
                </c:pt>
                <c:pt idx="8">
                  <c:v>54.040000000000006</c:v>
                </c:pt>
                <c:pt idx="10">
                  <c:v>51.209999999999994</c:v>
                </c:pt>
                <c:pt idx="12">
                  <c:v>48.379999999999995</c:v>
                </c:pt>
                <c:pt idx="14">
                  <c:v>45.55</c:v>
                </c:pt>
                <c:pt idx="16">
                  <c:v>42.730000000000004</c:v>
                </c:pt>
              </c:numCache>
            </c:numRef>
          </c:xVal>
          <c:yVal>
            <c:numRef>
              <c:f>Sheet1!$G$5:$G$21</c:f>
              <c:numCache>
                <c:formatCode>General</c:formatCode>
                <c:ptCount val="17"/>
                <c:pt idx="0">
                  <c:v>0.75</c:v>
                </c:pt>
                <c:pt idx="2">
                  <c:v>0.7</c:v>
                </c:pt>
                <c:pt idx="4">
                  <c:v>0.67</c:v>
                </c:pt>
                <c:pt idx="6">
                  <c:v>0.65</c:v>
                </c:pt>
                <c:pt idx="8">
                  <c:v>0.59</c:v>
                </c:pt>
                <c:pt idx="10">
                  <c:v>0.77</c:v>
                </c:pt>
                <c:pt idx="12">
                  <c:v>0.83</c:v>
                </c:pt>
                <c:pt idx="14">
                  <c:v>0.88</c:v>
                </c:pt>
                <c:pt idx="16">
                  <c:v>0.96</c:v>
                </c:pt>
              </c:numCache>
            </c:numRef>
          </c:yVal>
          <c:smooth val="1"/>
          <c:extLst>
            <c:ext xmlns:c16="http://schemas.microsoft.com/office/drawing/2014/chart" uri="{C3380CC4-5D6E-409C-BE32-E72D297353CC}">
              <c16:uniqueId val="{00000001-365B-484A-8FF1-F6B1F17F3885}"/>
            </c:ext>
          </c:extLst>
        </c:ser>
        <c:dLbls>
          <c:showLegendKey val="0"/>
          <c:showVal val="0"/>
          <c:showCatName val="0"/>
          <c:showSerName val="0"/>
          <c:showPercent val="0"/>
          <c:showBubbleSize val="0"/>
        </c:dLbls>
        <c:axId val="134893952"/>
        <c:axId val="134896640"/>
      </c:scatterChart>
      <c:valAx>
        <c:axId val="134893952"/>
        <c:scaling>
          <c:orientation val="minMax"/>
          <c:min val="40"/>
        </c:scaling>
        <c:delete val="0"/>
        <c:axPos val="b"/>
        <c:title>
          <c:tx>
            <c:rich>
              <a:bodyPr/>
              <a:lstStyle/>
              <a:p>
                <a:pPr>
                  <a:defRPr/>
                </a:pPr>
                <a:r>
                  <a:rPr lang="en-US" sz="1400"/>
                  <a:t>focal length</a:t>
                </a:r>
              </a:p>
            </c:rich>
          </c:tx>
          <c:overlay val="0"/>
        </c:title>
        <c:numFmt formatCode="General" sourceLinked="1"/>
        <c:majorTickMark val="none"/>
        <c:minorTickMark val="none"/>
        <c:tickLblPos val="nextTo"/>
        <c:crossAx val="134896640"/>
        <c:crosses val="autoZero"/>
        <c:crossBetween val="midCat"/>
      </c:valAx>
      <c:valAx>
        <c:axId val="134896640"/>
        <c:scaling>
          <c:orientation val="minMax"/>
        </c:scaling>
        <c:delete val="0"/>
        <c:axPos val="l"/>
        <c:majorGridlines/>
        <c:title>
          <c:tx>
            <c:rich>
              <a:bodyPr rot="-5400000" vert="horz"/>
              <a:lstStyle/>
              <a:p>
                <a:pPr>
                  <a:defRPr/>
                </a:pPr>
                <a:r>
                  <a:rPr lang="en-US" sz="1400"/>
                  <a:t>beam diameter</a:t>
                </a:r>
              </a:p>
            </c:rich>
          </c:tx>
          <c:overlay val="0"/>
        </c:title>
        <c:numFmt formatCode="General" sourceLinked="1"/>
        <c:majorTickMark val="none"/>
        <c:minorTickMark val="none"/>
        <c:tickLblPos val="nextTo"/>
        <c:crossAx val="134893952"/>
        <c:crossesAt val="0"/>
        <c:crossBetween val="midCat"/>
      </c:valAx>
      <c:spPr>
        <a:gradFill>
          <a:gsLst>
            <a:gs pos="50000">
              <a:schemeClr val="accent1">
                <a:tint val="44500"/>
                <a:satMod val="160000"/>
              </a:schemeClr>
            </a:gs>
            <a:gs pos="100000">
              <a:schemeClr val="accent1">
                <a:tint val="23500"/>
                <a:satMod val="160000"/>
              </a:schemeClr>
            </a:gs>
          </a:gsLst>
          <a:lin ang="5400000" scaled="0"/>
        </a:gradFill>
        <a:ln>
          <a:solidFill>
            <a:schemeClr val="accent1"/>
          </a:solidFill>
        </a:ln>
      </c:spPr>
    </c:plotArea>
    <c:plotVisOnly val="1"/>
    <c:dispBlanksAs val="span"/>
    <c:showDLblsOverMax val="0"/>
  </c:chart>
  <c:externalData r:id="rId2">
    <c:autoUpdate val="0"/>
  </c:externalData>
  <c:userShapes r:id="rId3"/>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just">
              <a:defRPr sz="1400" b="0" i="0" u="none" strike="noStrike" kern="1200" spc="0" baseline="0">
                <a:solidFill>
                  <a:schemeClr val="tx1">
                    <a:lumMod val="65000"/>
                    <a:lumOff val="35000"/>
                  </a:schemeClr>
                </a:solidFill>
                <a:latin typeface="+mn-lt"/>
                <a:ea typeface="+mn-ea"/>
                <a:cs typeface="+mn-cs"/>
              </a:defRPr>
            </a:pPr>
            <a:r>
              <a:rPr lang="en-IN" sz="1400" b="0" i="0" baseline="0" dirty="0">
                <a:effectLst/>
              </a:rPr>
              <a:t>Scan Strategy vs Porosity</a:t>
            </a:r>
          </a:p>
        </c:rich>
      </c:tx>
      <c:layout>
        <c:manualLayout>
          <c:xMode val="edge"/>
          <c:yMode val="edge"/>
          <c:x val="0.20073731123892213"/>
          <c:y val="5.8789741421577613E-2"/>
        </c:manualLayout>
      </c:layout>
      <c:overlay val="0"/>
      <c:spPr>
        <a:noFill/>
        <a:ln>
          <a:noFill/>
        </a:ln>
        <a:effectLst/>
      </c:spPr>
      <c:txPr>
        <a:bodyPr rot="0" spcFirstLastPara="1" vertOverflow="ellipsis" vert="horz" wrap="square" anchor="ctr" anchorCtr="1"/>
        <a:lstStyle/>
        <a:p>
          <a:pPr algn="just">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429069134768502"/>
          <c:y val="0.22090245339157791"/>
          <c:w val="0.74596412364438136"/>
          <c:h val="0.56155930145134292"/>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POROSITY!$B$23:$B$25</c:f>
              <c:strCache>
                <c:ptCount val="3"/>
                <c:pt idx="0">
                  <c:v>H</c:v>
                </c:pt>
                <c:pt idx="1">
                  <c:v>V</c:v>
                </c:pt>
                <c:pt idx="2">
                  <c:v>D</c:v>
                </c:pt>
              </c:strCache>
            </c:strRef>
          </c:cat>
          <c:val>
            <c:numRef>
              <c:f>POROSITY!$C$23:$C$25</c:f>
              <c:numCache>
                <c:formatCode>General</c:formatCode>
                <c:ptCount val="3"/>
                <c:pt idx="0">
                  <c:v>14.516999999999999</c:v>
                </c:pt>
                <c:pt idx="1">
                  <c:v>13.962999999999999</c:v>
                </c:pt>
                <c:pt idx="2">
                  <c:v>8.3149999999999995</c:v>
                </c:pt>
              </c:numCache>
            </c:numRef>
          </c:val>
          <c:extLst>
            <c:ext xmlns:c16="http://schemas.microsoft.com/office/drawing/2014/chart" uri="{C3380CC4-5D6E-409C-BE32-E72D297353CC}">
              <c16:uniqueId val="{00000000-2D49-4804-82C1-A2E41D636133}"/>
            </c:ext>
          </c:extLst>
        </c:ser>
        <c:dLbls>
          <c:dLblPos val="outEnd"/>
          <c:showLegendKey val="0"/>
          <c:showVal val="1"/>
          <c:showCatName val="0"/>
          <c:showSerName val="0"/>
          <c:showPercent val="0"/>
          <c:showBubbleSize val="0"/>
        </c:dLbls>
        <c:gapWidth val="219"/>
        <c:overlap val="-27"/>
        <c:axId val="183017856"/>
        <c:axId val="183020928"/>
      </c:barChart>
      <c:catAx>
        <c:axId val="1830178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Scan</a:t>
                </a:r>
                <a:r>
                  <a:rPr lang="en-IN" baseline="0"/>
                  <a:t> strategy</a:t>
                </a:r>
                <a:endParaRPr lang="en-IN"/>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020928"/>
        <c:crosses val="autoZero"/>
        <c:auto val="1"/>
        <c:lblAlgn val="ctr"/>
        <c:lblOffset val="100"/>
        <c:noMultiLvlLbl val="0"/>
      </c:catAx>
      <c:valAx>
        <c:axId val="1830209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Porosity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0178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baseline="0" dirty="0">
                <a:effectLst/>
              </a:rPr>
              <a:t>Scan Strategy vs </a:t>
            </a:r>
            <a:r>
              <a:rPr lang="en-IN" sz="1400" b="0" i="0" u="none" strike="noStrike" baseline="0" dirty="0">
                <a:effectLst/>
              </a:rPr>
              <a:t>Relative density</a:t>
            </a:r>
            <a:endParaRPr lang="en-IN" sz="14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Sheet3!$C$39:$C$41</c:f>
              <c:strCache>
                <c:ptCount val="3"/>
                <c:pt idx="0">
                  <c:v>H</c:v>
                </c:pt>
                <c:pt idx="1">
                  <c:v>V</c:v>
                </c:pt>
                <c:pt idx="2">
                  <c:v>D</c:v>
                </c:pt>
              </c:strCache>
            </c:strRef>
          </c:cat>
          <c:val>
            <c:numRef>
              <c:f>Sheet3!$D$39:$D$41</c:f>
              <c:numCache>
                <c:formatCode>General</c:formatCode>
                <c:ptCount val="3"/>
                <c:pt idx="0">
                  <c:v>85.483000000000004</c:v>
                </c:pt>
                <c:pt idx="1">
                  <c:v>86.037000000000006</c:v>
                </c:pt>
                <c:pt idx="2">
                  <c:v>91.685000000000002</c:v>
                </c:pt>
              </c:numCache>
            </c:numRef>
          </c:val>
          <c:extLst>
            <c:ext xmlns:c16="http://schemas.microsoft.com/office/drawing/2014/chart" uri="{C3380CC4-5D6E-409C-BE32-E72D297353CC}">
              <c16:uniqueId val="{00000000-C5A8-4453-9CC6-D353CB923862}"/>
            </c:ext>
          </c:extLst>
        </c:ser>
        <c:dLbls>
          <c:dLblPos val="outEnd"/>
          <c:showLegendKey val="0"/>
          <c:showVal val="1"/>
          <c:showCatName val="0"/>
          <c:showSerName val="0"/>
          <c:showPercent val="0"/>
          <c:showBubbleSize val="0"/>
        </c:dLbls>
        <c:gapWidth val="219"/>
        <c:overlap val="-27"/>
        <c:axId val="183037312"/>
        <c:axId val="183069312"/>
      </c:barChart>
      <c:catAx>
        <c:axId val="18303731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Scan strategy</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069312"/>
        <c:crosses val="autoZero"/>
        <c:auto val="1"/>
        <c:lblAlgn val="ctr"/>
        <c:lblOffset val="100"/>
        <c:noMultiLvlLbl val="0"/>
      </c:catAx>
      <c:valAx>
        <c:axId val="183069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Relative density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037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Power vs Hardness (1L sample)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Steel</c:v>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Lit>
              <c:formatCode>General</c:formatCode>
              <c:ptCount val="3"/>
              <c:pt idx="0">
                <c:v>80</c:v>
              </c:pt>
              <c:pt idx="1">
                <c:v>100</c:v>
              </c:pt>
              <c:pt idx="2">
                <c:v>140</c:v>
              </c:pt>
            </c:numLit>
          </c:xVal>
          <c:yVal>
            <c:numRef>
              <c:f>HARDNESS!$B$4:$D$4</c:f>
              <c:numCache>
                <c:formatCode>General</c:formatCode>
                <c:ptCount val="3"/>
                <c:pt idx="0">
                  <c:v>101.13</c:v>
                </c:pt>
                <c:pt idx="1">
                  <c:v>120.11</c:v>
                </c:pt>
                <c:pt idx="2">
                  <c:v>101.23</c:v>
                </c:pt>
              </c:numCache>
            </c:numRef>
          </c:yVal>
          <c:smooth val="0"/>
          <c:extLst>
            <c:ext xmlns:c16="http://schemas.microsoft.com/office/drawing/2014/chart" uri="{C3380CC4-5D6E-409C-BE32-E72D297353CC}">
              <c16:uniqueId val="{00000000-1571-4EED-817B-59DCA650D797}"/>
            </c:ext>
          </c:extLst>
        </c:ser>
        <c:ser>
          <c:idx val="1"/>
          <c:order val="1"/>
          <c:tx>
            <c:v>Int</c:v>
          </c:tx>
          <c:spPr>
            <a:ln w="19050"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Lit>
              <c:formatCode>General</c:formatCode>
              <c:ptCount val="3"/>
              <c:pt idx="0">
                <c:v>80</c:v>
              </c:pt>
              <c:pt idx="1">
                <c:v>100</c:v>
              </c:pt>
              <c:pt idx="2">
                <c:v>140</c:v>
              </c:pt>
            </c:numLit>
          </c:xVal>
          <c:yVal>
            <c:numRef>
              <c:f>HARDNESS!$B$5:$D$5</c:f>
              <c:numCache>
                <c:formatCode>General</c:formatCode>
                <c:ptCount val="3"/>
                <c:pt idx="0">
                  <c:v>56.62</c:v>
                </c:pt>
                <c:pt idx="1">
                  <c:v>58.44</c:v>
                </c:pt>
                <c:pt idx="2">
                  <c:v>66.400000000000006</c:v>
                </c:pt>
              </c:numCache>
            </c:numRef>
          </c:yVal>
          <c:smooth val="0"/>
          <c:extLst>
            <c:ext xmlns:c16="http://schemas.microsoft.com/office/drawing/2014/chart" uri="{C3380CC4-5D6E-409C-BE32-E72D297353CC}">
              <c16:uniqueId val="{00000001-1571-4EED-817B-59DCA650D797}"/>
            </c:ext>
          </c:extLst>
        </c:ser>
        <c:ser>
          <c:idx val="2"/>
          <c:order val="2"/>
          <c:tx>
            <c:v>1L</c:v>
          </c:tx>
          <c:spPr>
            <a:ln w="19050"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Lit>
              <c:formatCode>General</c:formatCode>
              <c:ptCount val="3"/>
              <c:pt idx="0">
                <c:v>80</c:v>
              </c:pt>
              <c:pt idx="1">
                <c:v>100</c:v>
              </c:pt>
              <c:pt idx="2">
                <c:v>140</c:v>
              </c:pt>
            </c:numLit>
          </c:xVal>
          <c:yVal>
            <c:numRef>
              <c:f>HARDNESS!$B$6:$D$6</c:f>
              <c:numCache>
                <c:formatCode>General</c:formatCode>
                <c:ptCount val="3"/>
                <c:pt idx="0">
                  <c:v>82.15</c:v>
                </c:pt>
                <c:pt idx="1">
                  <c:v>101.34</c:v>
                </c:pt>
                <c:pt idx="2">
                  <c:v>84.5</c:v>
                </c:pt>
              </c:numCache>
            </c:numRef>
          </c:yVal>
          <c:smooth val="0"/>
          <c:extLst>
            <c:ext xmlns:c16="http://schemas.microsoft.com/office/drawing/2014/chart" uri="{C3380CC4-5D6E-409C-BE32-E72D297353CC}">
              <c16:uniqueId val="{00000002-1571-4EED-817B-59DCA650D797}"/>
            </c:ext>
          </c:extLst>
        </c:ser>
        <c:dLbls>
          <c:dLblPos val="t"/>
          <c:showLegendKey val="0"/>
          <c:showVal val="1"/>
          <c:showCatName val="0"/>
          <c:showSerName val="0"/>
          <c:showPercent val="0"/>
          <c:showBubbleSize val="0"/>
        </c:dLbls>
        <c:axId val="183154176"/>
        <c:axId val="183156096"/>
      </c:scatterChart>
      <c:valAx>
        <c:axId val="183154176"/>
        <c:scaling>
          <c:orientation val="minMax"/>
          <c:min val="6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Power (W)</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156096"/>
        <c:crosses val="autoZero"/>
        <c:crossBetween val="midCat"/>
      </c:valAx>
      <c:valAx>
        <c:axId val="183156096"/>
        <c:scaling>
          <c:orientation val="minMax"/>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Hardness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154176"/>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baseline="0">
                <a:effectLst/>
              </a:rPr>
              <a:t>Power vs Hardness (2L sample)</a:t>
            </a:r>
            <a:endParaRPr lang="en-IN" sz="14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1474458908716812"/>
          <c:y val="0.3116768654975956"/>
          <c:w val="0.7207327978475051"/>
          <c:h val="0.49816509889719357"/>
        </c:manualLayout>
      </c:layout>
      <c:scatterChart>
        <c:scatterStyle val="lineMarker"/>
        <c:varyColors val="0"/>
        <c:ser>
          <c:idx val="0"/>
          <c:order val="0"/>
          <c:tx>
            <c:v>steel</c:v>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Lit>
              <c:formatCode>General</c:formatCode>
              <c:ptCount val="3"/>
              <c:pt idx="0">
                <c:v>80</c:v>
              </c:pt>
              <c:pt idx="1">
                <c:v>100</c:v>
              </c:pt>
              <c:pt idx="2">
                <c:v>140</c:v>
              </c:pt>
            </c:numLit>
          </c:xVal>
          <c:yVal>
            <c:numRef>
              <c:f>HARDNESS!$B$11:$D$11</c:f>
              <c:numCache>
                <c:formatCode>General</c:formatCode>
                <c:ptCount val="3"/>
                <c:pt idx="0">
                  <c:v>94.05</c:v>
                </c:pt>
                <c:pt idx="1">
                  <c:v>85.36</c:v>
                </c:pt>
                <c:pt idx="2">
                  <c:v>100.76</c:v>
                </c:pt>
              </c:numCache>
            </c:numRef>
          </c:yVal>
          <c:smooth val="0"/>
          <c:extLst>
            <c:ext xmlns:c16="http://schemas.microsoft.com/office/drawing/2014/chart" uri="{C3380CC4-5D6E-409C-BE32-E72D297353CC}">
              <c16:uniqueId val="{00000000-EE09-4456-92F5-4BBF50C45A76}"/>
            </c:ext>
          </c:extLst>
        </c:ser>
        <c:ser>
          <c:idx val="1"/>
          <c:order val="1"/>
          <c:tx>
            <c:v>INt</c:v>
          </c:tx>
          <c:spPr>
            <a:ln w="19050"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0">
                <a:spAutoFit/>
              </a:bodyPr>
              <a:lstStyle/>
              <a:p>
                <a:pPr algn="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Lit>
              <c:formatCode>General</c:formatCode>
              <c:ptCount val="3"/>
              <c:pt idx="0">
                <c:v>80</c:v>
              </c:pt>
              <c:pt idx="1">
                <c:v>100</c:v>
              </c:pt>
              <c:pt idx="2">
                <c:v>140</c:v>
              </c:pt>
            </c:numLit>
          </c:xVal>
          <c:yVal>
            <c:numRef>
              <c:f>HARDNESS!$B$12:$D$12</c:f>
              <c:numCache>
                <c:formatCode>General</c:formatCode>
                <c:ptCount val="3"/>
                <c:pt idx="0">
                  <c:v>59.71</c:v>
                </c:pt>
                <c:pt idx="1">
                  <c:v>43.29</c:v>
                </c:pt>
                <c:pt idx="2">
                  <c:v>50.76</c:v>
                </c:pt>
              </c:numCache>
            </c:numRef>
          </c:yVal>
          <c:smooth val="0"/>
          <c:extLst>
            <c:ext xmlns:c16="http://schemas.microsoft.com/office/drawing/2014/chart" uri="{C3380CC4-5D6E-409C-BE32-E72D297353CC}">
              <c16:uniqueId val="{00000001-EE09-4456-92F5-4BBF50C45A76}"/>
            </c:ext>
          </c:extLst>
        </c:ser>
        <c:ser>
          <c:idx val="2"/>
          <c:order val="2"/>
          <c:tx>
            <c:v>1L</c:v>
          </c:tx>
          <c:spPr>
            <a:ln w="19050"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Lit>
              <c:formatCode>General</c:formatCode>
              <c:ptCount val="3"/>
              <c:pt idx="0">
                <c:v>80</c:v>
              </c:pt>
              <c:pt idx="1">
                <c:v>100</c:v>
              </c:pt>
              <c:pt idx="2">
                <c:v>140</c:v>
              </c:pt>
            </c:numLit>
          </c:xVal>
          <c:yVal>
            <c:numRef>
              <c:f>HARDNESS!$B$13:$D$13</c:f>
              <c:numCache>
                <c:formatCode>General</c:formatCode>
                <c:ptCount val="3"/>
                <c:pt idx="0">
                  <c:v>53.93</c:v>
                </c:pt>
                <c:pt idx="1">
                  <c:v>66.97</c:v>
                </c:pt>
                <c:pt idx="2">
                  <c:v>60.14</c:v>
                </c:pt>
              </c:numCache>
            </c:numRef>
          </c:yVal>
          <c:smooth val="0"/>
          <c:extLst>
            <c:ext xmlns:c16="http://schemas.microsoft.com/office/drawing/2014/chart" uri="{C3380CC4-5D6E-409C-BE32-E72D297353CC}">
              <c16:uniqueId val="{00000002-EE09-4456-92F5-4BBF50C45A76}"/>
            </c:ext>
          </c:extLst>
        </c:ser>
        <c:ser>
          <c:idx val="3"/>
          <c:order val="3"/>
          <c:tx>
            <c:v>2L</c:v>
          </c:tx>
          <c:spPr>
            <a:ln w="19050" cap="rnd">
              <a:solidFill>
                <a:schemeClr val="accent4"/>
              </a:solidFill>
              <a:round/>
            </a:ln>
            <a:effectLst/>
          </c:spPr>
          <c:marker>
            <c:symbol val="circle"/>
            <c:size val="5"/>
            <c:spPr>
              <a:solidFill>
                <a:schemeClr val="accent4"/>
              </a:solidFill>
              <a:ln w="9525">
                <a:solidFill>
                  <a:schemeClr val="accent4"/>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Lit>
              <c:formatCode>General</c:formatCode>
              <c:ptCount val="3"/>
              <c:pt idx="0">
                <c:v>80</c:v>
              </c:pt>
              <c:pt idx="1">
                <c:v>100</c:v>
              </c:pt>
              <c:pt idx="2">
                <c:v>140</c:v>
              </c:pt>
            </c:numLit>
          </c:xVal>
          <c:yVal>
            <c:numRef>
              <c:f>HARDNESS!$B$14:$D$14</c:f>
              <c:numCache>
                <c:formatCode>General</c:formatCode>
                <c:ptCount val="3"/>
                <c:pt idx="0">
                  <c:v>72.95</c:v>
                </c:pt>
                <c:pt idx="1">
                  <c:v>77.86</c:v>
                </c:pt>
                <c:pt idx="2">
                  <c:v>75.64</c:v>
                </c:pt>
              </c:numCache>
            </c:numRef>
          </c:yVal>
          <c:smooth val="0"/>
          <c:extLst>
            <c:ext xmlns:c16="http://schemas.microsoft.com/office/drawing/2014/chart" uri="{C3380CC4-5D6E-409C-BE32-E72D297353CC}">
              <c16:uniqueId val="{00000003-EE09-4456-92F5-4BBF50C45A76}"/>
            </c:ext>
          </c:extLst>
        </c:ser>
        <c:dLbls>
          <c:dLblPos val="t"/>
          <c:showLegendKey val="0"/>
          <c:showVal val="1"/>
          <c:showCatName val="0"/>
          <c:showSerName val="0"/>
          <c:showPercent val="0"/>
          <c:showBubbleSize val="0"/>
        </c:dLbls>
        <c:axId val="183625600"/>
        <c:axId val="183709696"/>
      </c:scatterChart>
      <c:valAx>
        <c:axId val="183625600"/>
        <c:scaling>
          <c:orientation val="minMax"/>
          <c:min val="6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Power (w)</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709696"/>
        <c:crosses val="autoZero"/>
        <c:crossBetween val="midCat"/>
      </c:valAx>
      <c:valAx>
        <c:axId val="183709696"/>
        <c:scaling>
          <c:orientation val="minMax"/>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Hardness (Hv)</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625600"/>
        <c:crosses val="autoZero"/>
        <c:crossBetween val="midCat"/>
      </c:valAx>
      <c:spPr>
        <a:noFill/>
        <a:ln>
          <a:noFill/>
        </a:ln>
        <a:effectLst/>
      </c:spPr>
    </c:plotArea>
    <c:legend>
      <c:legendPos val="t"/>
      <c:layout>
        <c:manualLayout>
          <c:xMode val="edge"/>
          <c:yMode val="edge"/>
          <c:x val="7.885885774710133E-2"/>
          <c:y val="0.16848083693346513"/>
          <c:w val="0.79037359379471783"/>
          <c:h val="8.066500052694179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Power vs Hardness (3L sample)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9811630001515948"/>
          <c:y val="0.2738888888888889"/>
          <c:w val="0.72106829794633531"/>
          <c:h val="0.5309317585301836"/>
        </c:manualLayout>
      </c:layout>
      <c:scatterChart>
        <c:scatterStyle val="lineMarker"/>
        <c:varyColors val="0"/>
        <c:ser>
          <c:idx val="0"/>
          <c:order val="0"/>
          <c:tx>
            <c:v>steel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Lit>
              <c:formatCode>General</c:formatCode>
              <c:ptCount val="3"/>
              <c:pt idx="0">
                <c:v>80</c:v>
              </c:pt>
              <c:pt idx="1">
                <c:v>100</c:v>
              </c:pt>
              <c:pt idx="2">
                <c:v>140</c:v>
              </c:pt>
            </c:numLit>
          </c:xVal>
          <c:yVal>
            <c:numRef>
              <c:f>HARDNESS!$B$18:$D$18</c:f>
              <c:numCache>
                <c:formatCode>General</c:formatCode>
                <c:ptCount val="3"/>
                <c:pt idx="0">
                  <c:v>120.36</c:v>
                </c:pt>
                <c:pt idx="1">
                  <c:v>121.72</c:v>
                </c:pt>
                <c:pt idx="2">
                  <c:v>126.88</c:v>
                </c:pt>
              </c:numCache>
            </c:numRef>
          </c:yVal>
          <c:smooth val="0"/>
          <c:extLst>
            <c:ext xmlns:c16="http://schemas.microsoft.com/office/drawing/2014/chart" uri="{C3380CC4-5D6E-409C-BE32-E72D297353CC}">
              <c16:uniqueId val="{00000000-080A-4F2D-9D19-7B1F0732320B}"/>
            </c:ext>
          </c:extLst>
        </c:ser>
        <c:ser>
          <c:idx val="1"/>
          <c:order val="1"/>
          <c:tx>
            <c:v>int</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Lit>
              <c:formatCode>General</c:formatCode>
              <c:ptCount val="3"/>
              <c:pt idx="0">
                <c:v>80</c:v>
              </c:pt>
              <c:pt idx="1">
                <c:v>100</c:v>
              </c:pt>
              <c:pt idx="2">
                <c:v>140</c:v>
              </c:pt>
            </c:numLit>
          </c:xVal>
          <c:yVal>
            <c:numRef>
              <c:f>HARDNESS!$B$19:$D$19</c:f>
              <c:numCache>
                <c:formatCode>General</c:formatCode>
                <c:ptCount val="3"/>
                <c:pt idx="0">
                  <c:v>52.42</c:v>
                </c:pt>
                <c:pt idx="1">
                  <c:v>57.95</c:v>
                </c:pt>
                <c:pt idx="2">
                  <c:v>65.31</c:v>
                </c:pt>
              </c:numCache>
            </c:numRef>
          </c:yVal>
          <c:smooth val="0"/>
          <c:extLst>
            <c:ext xmlns:c16="http://schemas.microsoft.com/office/drawing/2014/chart" uri="{C3380CC4-5D6E-409C-BE32-E72D297353CC}">
              <c16:uniqueId val="{00000001-080A-4F2D-9D19-7B1F0732320B}"/>
            </c:ext>
          </c:extLst>
        </c:ser>
        <c:ser>
          <c:idx val="2"/>
          <c:order val="2"/>
          <c:tx>
            <c:v>1L</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Lit>
              <c:formatCode>General</c:formatCode>
              <c:ptCount val="3"/>
              <c:pt idx="0">
                <c:v>80</c:v>
              </c:pt>
              <c:pt idx="1">
                <c:v>100</c:v>
              </c:pt>
              <c:pt idx="2">
                <c:v>140</c:v>
              </c:pt>
            </c:numLit>
          </c:xVal>
          <c:yVal>
            <c:numRef>
              <c:f>HARDNESS!$B$20:$D$20</c:f>
              <c:numCache>
                <c:formatCode>General</c:formatCode>
                <c:ptCount val="3"/>
                <c:pt idx="0">
                  <c:v>115.34</c:v>
                </c:pt>
                <c:pt idx="1">
                  <c:v>123.32</c:v>
                </c:pt>
                <c:pt idx="2">
                  <c:v>125.32</c:v>
                </c:pt>
              </c:numCache>
            </c:numRef>
          </c:yVal>
          <c:smooth val="0"/>
          <c:extLst>
            <c:ext xmlns:c16="http://schemas.microsoft.com/office/drawing/2014/chart" uri="{C3380CC4-5D6E-409C-BE32-E72D297353CC}">
              <c16:uniqueId val="{00000002-080A-4F2D-9D19-7B1F0732320B}"/>
            </c:ext>
          </c:extLst>
        </c:ser>
        <c:ser>
          <c:idx val="3"/>
          <c:order val="3"/>
          <c:tx>
            <c:v>2L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Lit>
              <c:formatCode>General</c:formatCode>
              <c:ptCount val="3"/>
              <c:pt idx="0">
                <c:v>80</c:v>
              </c:pt>
              <c:pt idx="1">
                <c:v>100</c:v>
              </c:pt>
              <c:pt idx="2">
                <c:v>140</c:v>
              </c:pt>
            </c:numLit>
          </c:xVal>
          <c:yVal>
            <c:numRef>
              <c:f>HARDNESS!$B$21:$D$21</c:f>
              <c:numCache>
                <c:formatCode>General</c:formatCode>
                <c:ptCount val="3"/>
                <c:pt idx="0">
                  <c:v>105.22</c:v>
                </c:pt>
                <c:pt idx="1">
                  <c:v>118.24</c:v>
                </c:pt>
                <c:pt idx="2">
                  <c:v>114.24</c:v>
                </c:pt>
              </c:numCache>
            </c:numRef>
          </c:yVal>
          <c:smooth val="0"/>
          <c:extLst>
            <c:ext xmlns:c16="http://schemas.microsoft.com/office/drawing/2014/chart" uri="{C3380CC4-5D6E-409C-BE32-E72D297353CC}">
              <c16:uniqueId val="{00000003-080A-4F2D-9D19-7B1F0732320B}"/>
            </c:ext>
          </c:extLst>
        </c:ser>
        <c:ser>
          <c:idx val="4"/>
          <c:order val="4"/>
          <c:tx>
            <c:v>3L</c:v>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Lit>
              <c:formatCode>General</c:formatCode>
              <c:ptCount val="3"/>
              <c:pt idx="0">
                <c:v>80</c:v>
              </c:pt>
              <c:pt idx="1">
                <c:v>100</c:v>
              </c:pt>
              <c:pt idx="2">
                <c:v>140</c:v>
              </c:pt>
            </c:numLit>
          </c:xVal>
          <c:yVal>
            <c:numRef>
              <c:f>HARDNESS!$B$22:$D$22</c:f>
              <c:numCache>
                <c:formatCode>General</c:formatCode>
                <c:ptCount val="3"/>
                <c:pt idx="0">
                  <c:v>101.38</c:v>
                </c:pt>
                <c:pt idx="1">
                  <c:v>106.62</c:v>
                </c:pt>
                <c:pt idx="2">
                  <c:v>100.67</c:v>
                </c:pt>
              </c:numCache>
            </c:numRef>
          </c:yVal>
          <c:smooth val="0"/>
          <c:extLst>
            <c:ext xmlns:c16="http://schemas.microsoft.com/office/drawing/2014/chart" uri="{C3380CC4-5D6E-409C-BE32-E72D297353CC}">
              <c16:uniqueId val="{00000004-080A-4F2D-9D19-7B1F0732320B}"/>
            </c:ext>
          </c:extLst>
        </c:ser>
        <c:dLbls>
          <c:showLegendKey val="0"/>
          <c:showVal val="0"/>
          <c:showCatName val="0"/>
          <c:showSerName val="0"/>
          <c:showPercent val="0"/>
          <c:showBubbleSize val="0"/>
        </c:dLbls>
        <c:axId val="183752192"/>
        <c:axId val="183762944"/>
      </c:scatterChart>
      <c:valAx>
        <c:axId val="183752192"/>
        <c:scaling>
          <c:orientation val="minMax"/>
          <c:min val="6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Power (w)</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762944"/>
        <c:crosses val="autoZero"/>
        <c:crossBetween val="midCat"/>
      </c:valAx>
      <c:valAx>
        <c:axId val="183762944"/>
        <c:scaling>
          <c:orientation val="minMax"/>
          <c:min val="4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Hardness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752192"/>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800" b="0" i="0" baseline="0">
                <a:effectLst/>
              </a:rPr>
              <a:t>Power vs Hardness (4L sample)</a:t>
            </a:r>
            <a:endParaRPr lang="en-IN">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steel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Lit>
              <c:formatCode>General</c:formatCode>
              <c:ptCount val="3"/>
              <c:pt idx="0">
                <c:v>80</c:v>
              </c:pt>
              <c:pt idx="1">
                <c:v>100</c:v>
              </c:pt>
              <c:pt idx="2">
                <c:v>140</c:v>
              </c:pt>
            </c:numLit>
          </c:xVal>
          <c:yVal>
            <c:numRef>
              <c:f>HARDNESS!$B$25:$D$25</c:f>
              <c:numCache>
                <c:formatCode>General</c:formatCode>
                <c:ptCount val="3"/>
                <c:pt idx="0">
                  <c:v>114.5</c:v>
                </c:pt>
                <c:pt idx="1">
                  <c:v>120.35</c:v>
                </c:pt>
                <c:pt idx="2">
                  <c:v>123.89</c:v>
                </c:pt>
              </c:numCache>
            </c:numRef>
          </c:yVal>
          <c:smooth val="0"/>
          <c:extLst>
            <c:ext xmlns:c16="http://schemas.microsoft.com/office/drawing/2014/chart" uri="{C3380CC4-5D6E-409C-BE32-E72D297353CC}">
              <c16:uniqueId val="{00000000-6384-4C12-B0F3-834110787078}"/>
            </c:ext>
          </c:extLst>
        </c:ser>
        <c:ser>
          <c:idx val="2"/>
          <c:order val="1"/>
          <c:tx>
            <c:v>1L</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Lit>
              <c:formatCode>General</c:formatCode>
              <c:ptCount val="3"/>
              <c:pt idx="0">
                <c:v>80</c:v>
              </c:pt>
              <c:pt idx="1">
                <c:v>100</c:v>
              </c:pt>
              <c:pt idx="2">
                <c:v>140</c:v>
              </c:pt>
            </c:numLit>
          </c:xVal>
          <c:yVal>
            <c:numRef>
              <c:f>HARDNESS!$B$27:$D$27</c:f>
              <c:numCache>
                <c:formatCode>General</c:formatCode>
                <c:ptCount val="3"/>
                <c:pt idx="0">
                  <c:v>105.34</c:v>
                </c:pt>
                <c:pt idx="1">
                  <c:v>110.98</c:v>
                </c:pt>
                <c:pt idx="2">
                  <c:v>123.78</c:v>
                </c:pt>
              </c:numCache>
            </c:numRef>
          </c:yVal>
          <c:smooth val="0"/>
          <c:extLst>
            <c:ext xmlns:c16="http://schemas.microsoft.com/office/drawing/2014/chart" uri="{C3380CC4-5D6E-409C-BE32-E72D297353CC}">
              <c16:uniqueId val="{00000001-6384-4C12-B0F3-834110787078}"/>
            </c:ext>
          </c:extLst>
        </c:ser>
        <c:ser>
          <c:idx val="3"/>
          <c:order val="2"/>
          <c:tx>
            <c:v>2L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Lit>
              <c:formatCode>General</c:formatCode>
              <c:ptCount val="3"/>
              <c:pt idx="0">
                <c:v>80</c:v>
              </c:pt>
              <c:pt idx="1">
                <c:v>100</c:v>
              </c:pt>
              <c:pt idx="2">
                <c:v>140</c:v>
              </c:pt>
            </c:numLit>
          </c:xVal>
          <c:yVal>
            <c:numRef>
              <c:f>HARDNESS!$B$28:$D$28</c:f>
              <c:numCache>
                <c:formatCode>General</c:formatCode>
                <c:ptCount val="3"/>
                <c:pt idx="0">
                  <c:v>113.67</c:v>
                </c:pt>
                <c:pt idx="1">
                  <c:v>123.67</c:v>
                </c:pt>
                <c:pt idx="2">
                  <c:v>121.78</c:v>
                </c:pt>
              </c:numCache>
            </c:numRef>
          </c:yVal>
          <c:smooth val="0"/>
          <c:extLst>
            <c:ext xmlns:c16="http://schemas.microsoft.com/office/drawing/2014/chart" uri="{C3380CC4-5D6E-409C-BE32-E72D297353CC}">
              <c16:uniqueId val="{00000002-6384-4C12-B0F3-834110787078}"/>
            </c:ext>
          </c:extLst>
        </c:ser>
        <c:ser>
          <c:idx val="4"/>
          <c:order val="3"/>
          <c:tx>
            <c:v>3L</c:v>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Lit>
              <c:formatCode>General</c:formatCode>
              <c:ptCount val="3"/>
              <c:pt idx="0">
                <c:v>80</c:v>
              </c:pt>
              <c:pt idx="1">
                <c:v>100</c:v>
              </c:pt>
              <c:pt idx="2">
                <c:v>140</c:v>
              </c:pt>
            </c:numLit>
          </c:xVal>
          <c:yVal>
            <c:numRef>
              <c:f>HARDNESS!$B$29:$D$29</c:f>
              <c:numCache>
                <c:formatCode>General</c:formatCode>
                <c:ptCount val="3"/>
                <c:pt idx="0">
                  <c:v>109.34</c:v>
                </c:pt>
                <c:pt idx="1">
                  <c:v>114.23</c:v>
                </c:pt>
                <c:pt idx="2">
                  <c:v>108.76</c:v>
                </c:pt>
              </c:numCache>
            </c:numRef>
          </c:yVal>
          <c:smooth val="0"/>
          <c:extLst>
            <c:ext xmlns:c16="http://schemas.microsoft.com/office/drawing/2014/chart" uri="{C3380CC4-5D6E-409C-BE32-E72D297353CC}">
              <c16:uniqueId val="{00000003-6384-4C12-B0F3-834110787078}"/>
            </c:ext>
          </c:extLst>
        </c:ser>
        <c:ser>
          <c:idx val="5"/>
          <c:order val="4"/>
          <c:tx>
            <c:v>4L</c:v>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Lit>
              <c:formatCode>General</c:formatCode>
              <c:ptCount val="3"/>
              <c:pt idx="0">
                <c:v>80</c:v>
              </c:pt>
              <c:pt idx="1">
                <c:v>100</c:v>
              </c:pt>
              <c:pt idx="2">
                <c:v>140</c:v>
              </c:pt>
            </c:numLit>
          </c:xVal>
          <c:yVal>
            <c:numRef>
              <c:f>HARDNESS!$B$30:$D$30</c:f>
              <c:numCache>
                <c:formatCode>General</c:formatCode>
                <c:ptCount val="3"/>
                <c:pt idx="0">
                  <c:v>102.21</c:v>
                </c:pt>
                <c:pt idx="1">
                  <c:v>107.23</c:v>
                </c:pt>
                <c:pt idx="2">
                  <c:v>93.46</c:v>
                </c:pt>
              </c:numCache>
            </c:numRef>
          </c:yVal>
          <c:smooth val="0"/>
          <c:extLst>
            <c:ext xmlns:c16="http://schemas.microsoft.com/office/drawing/2014/chart" uri="{C3380CC4-5D6E-409C-BE32-E72D297353CC}">
              <c16:uniqueId val="{00000004-6384-4C12-B0F3-834110787078}"/>
            </c:ext>
          </c:extLst>
        </c:ser>
        <c:ser>
          <c:idx val="1"/>
          <c:order val="5"/>
          <c:tx>
            <c:v>Int</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Lit>
              <c:formatCode>General</c:formatCode>
              <c:ptCount val="3"/>
              <c:pt idx="0">
                <c:v>80</c:v>
              </c:pt>
              <c:pt idx="1">
                <c:v>100</c:v>
              </c:pt>
              <c:pt idx="2">
                <c:v>140</c:v>
              </c:pt>
            </c:numLit>
          </c:xVal>
          <c:yVal>
            <c:numRef>
              <c:f>HARDNESS!$B$26:$D$26</c:f>
              <c:numCache>
                <c:formatCode>General</c:formatCode>
                <c:ptCount val="3"/>
                <c:pt idx="0">
                  <c:v>53.67</c:v>
                </c:pt>
                <c:pt idx="1">
                  <c:v>55.45</c:v>
                </c:pt>
                <c:pt idx="2">
                  <c:v>60.34</c:v>
                </c:pt>
              </c:numCache>
            </c:numRef>
          </c:yVal>
          <c:smooth val="0"/>
          <c:extLst>
            <c:ext xmlns:c16="http://schemas.microsoft.com/office/drawing/2014/chart" uri="{C3380CC4-5D6E-409C-BE32-E72D297353CC}">
              <c16:uniqueId val="{00000005-6384-4C12-B0F3-834110787078}"/>
            </c:ext>
          </c:extLst>
        </c:ser>
        <c:dLbls>
          <c:showLegendKey val="0"/>
          <c:showVal val="0"/>
          <c:showCatName val="0"/>
          <c:showSerName val="0"/>
          <c:showPercent val="0"/>
          <c:showBubbleSize val="0"/>
        </c:dLbls>
        <c:axId val="183810688"/>
        <c:axId val="183817344"/>
      </c:scatterChart>
      <c:valAx>
        <c:axId val="183810688"/>
        <c:scaling>
          <c:orientation val="minMax"/>
          <c:min val="6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Power </a:t>
                </a:r>
              </a:p>
            </c:rich>
          </c:tx>
          <c:layout>
            <c:manualLayout>
              <c:xMode val="edge"/>
              <c:yMode val="edge"/>
              <c:x val="0.49378346456692912"/>
              <c:y val="0.8740507436570428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817344"/>
        <c:crosses val="autoZero"/>
        <c:crossBetween val="midCat"/>
      </c:valAx>
      <c:valAx>
        <c:axId val="183817344"/>
        <c:scaling>
          <c:orientation val="minMax"/>
          <c:min val="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Hardness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810688"/>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800" b="0" i="0" baseline="0">
                <a:effectLst/>
              </a:rPr>
              <a:t>Speed vs Hardness </a:t>
            </a:r>
            <a:endParaRPr lang="en-IN">
              <a:effectLst/>
            </a:endParaRPr>
          </a:p>
        </c:rich>
      </c:tx>
      <c:layout>
        <c:manualLayout>
          <c:xMode val="edge"/>
          <c:yMode val="edge"/>
          <c:x val="0.28833953834698439"/>
          <c:y val="1.289906481780070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812858742619942"/>
          <c:y val="0.1675268582397855"/>
          <c:w val="0.63547469820181635"/>
          <c:h val="0.60413836532284482"/>
        </c:manualLayout>
      </c:layout>
      <c:scatterChart>
        <c:scatterStyle val="lineMarker"/>
        <c:varyColors val="0"/>
        <c:ser>
          <c:idx val="0"/>
          <c:order val="0"/>
          <c:tx>
            <c:v>STEEL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Lit>
              <c:formatCode>General</c:formatCode>
              <c:ptCount val="3"/>
              <c:pt idx="0">
                <c:v>8</c:v>
              </c:pt>
              <c:pt idx="1">
                <c:v>10</c:v>
              </c:pt>
              <c:pt idx="2">
                <c:v>13</c:v>
              </c:pt>
            </c:numLit>
          </c:xVal>
          <c:yVal>
            <c:numRef>
              <c:f>HARDNESS!$G$11:$I$11</c:f>
              <c:numCache>
                <c:formatCode>General</c:formatCode>
                <c:ptCount val="3"/>
                <c:pt idx="0">
                  <c:v>103.15</c:v>
                </c:pt>
                <c:pt idx="1">
                  <c:v>101.71</c:v>
                </c:pt>
                <c:pt idx="2">
                  <c:v>105.29</c:v>
                </c:pt>
              </c:numCache>
            </c:numRef>
          </c:yVal>
          <c:smooth val="0"/>
          <c:extLst>
            <c:ext xmlns:c16="http://schemas.microsoft.com/office/drawing/2014/chart" uri="{C3380CC4-5D6E-409C-BE32-E72D297353CC}">
              <c16:uniqueId val="{00000000-FDED-45BB-AE99-DE37EE1474A2}"/>
            </c:ext>
          </c:extLst>
        </c:ser>
        <c:ser>
          <c:idx val="1"/>
          <c:order val="1"/>
          <c:tx>
            <c:v>INT</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Lit>
              <c:formatCode>General</c:formatCode>
              <c:ptCount val="3"/>
              <c:pt idx="0">
                <c:v>8</c:v>
              </c:pt>
              <c:pt idx="1">
                <c:v>10</c:v>
              </c:pt>
              <c:pt idx="2">
                <c:v>13</c:v>
              </c:pt>
            </c:numLit>
          </c:xVal>
          <c:yVal>
            <c:numRef>
              <c:f>HARDNESS!$G$12:$I$12</c:f>
              <c:numCache>
                <c:formatCode>General</c:formatCode>
                <c:ptCount val="3"/>
                <c:pt idx="0">
                  <c:v>31.31</c:v>
                </c:pt>
                <c:pt idx="1">
                  <c:v>33.880000000000003</c:v>
                </c:pt>
                <c:pt idx="2">
                  <c:v>39.43</c:v>
                </c:pt>
              </c:numCache>
            </c:numRef>
          </c:yVal>
          <c:smooth val="0"/>
          <c:extLst>
            <c:ext xmlns:c16="http://schemas.microsoft.com/office/drawing/2014/chart" uri="{C3380CC4-5D6E-409C-BE32-E72D297353CC}">
              <c16:uniqueId val="{00000001-FDED-45BB-AE99-DE37EE1474A2}"/>
            </c:ext>
          </c:extLst>
        </c:ser>
        <c:ser>
          <c:idx val="2"/>
          <c:order val="2"/>
          <c:tx>
            <c:v>1L</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Lit>
              <c:formatCode>General</c:formatCode>
              <c:ptCount val="3"/>
              <c:pt idx="0">
                <c:v>8</c:v>
              </c:pt>
              <c:pt idx="1">
                <c:v>10</c:v>
              </c:pt>
              <c:pt idx="2">
                <c:v>13</c:v>
              </c:pt>
            </c:numLit>
          </c:xVal>
          <c:yVal>
            <c:numRef>
              <c:f>HARDNESS!$G$13:$I$13</c:f>
              <c:numCache>
                <c:formatCode>General</c:formatCode>
                <c:ptCount val="3"/>
                <c:pt idx="0">
                  <c:v>69.86</c:v>
                </c:pt>
                <c:pt idx="1">
                  <c:v>75.64</c:v>
                </c:pt>
                <c:pt idx="2">
                  <c:v>84.5</c:v>
                </c:pt>
              </c:numCache>
            </c:numRef>
          </c:yVal>
          <c:smooth val="0"/>
          <c:extLst>
            <c:ext xmlns:c16="http://schemas.microsoft.com/office/drawing/2014/chart" uri="{C3380CC4-5D6E-409C-BE32-E72D297353CC}">
              <c16:uniqueId val="{00000002-FDED-45BB-AE99-DE37EE1474A2}"/>
            </c:ext>
          </c:extLst>
        </c:ser>
        <c:ser>
          <c:idx val="3"/>
          <c:order val="3"/>
          <c:tx>
            <c:v>2L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Lit>
              <c:formatCode>General</c:formatCode>
              <c:ptCount val="3"/>
              <c:pt idx="0">
                <c:v>8</c:v>
              </c:pt>
              <c:pt idx="1">
                <c:v>10</c:v>
              </c:pt>
              <c:pt idx="2">
                <c:v>13</c:v>
              </c:pt>
            </c:numLit>
          </c:xVal>
          <c:yVal>
            <c:numRef>
              <c:f>HARDNESS!$G$14:$I$14</c:f>
              <c:numCache>
                <c:formatCode>General</c:formatCode>
                <c:ptCount val="3"/>
                <c:pt idx="0">
                  <c:v>41.24</c:v>
                </c:pt>
                <c:pt idx="1">
                  <c:v>44.09</c:v>
                </c:pt>
                <c:pt idx="2">
                  <c:v>78.39</c:v>
                </c:pt>
              </c:numCache>
            </c:numRef>
          </c:yVal>
          <c:smooth val="0"/>
          <c:extLst>
            <c:ext xmlns:c16="http://schemas.microsoft.com/office/drawing/2014/chart" uri="{C3380CC4-5D6E-409C-BE32-E72D297353CC}">
              <c16:uniqueId val="{00000003-FDED-45BB-AE99-DE37EE1474A2}"/>
            </c:ext>
          </c:extLst>
        </c:ser>
        <c:ser>
          <c:idx val="4"/>
          <c:order val="4"/>
          <c:tx>
            <c:v>3L</c:v>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Lit>
              <c:formatCode>General</c:formatCode>
              <c:ptCount val="3"/>
              <c:pt idx="0">
                <c:v>8</c:v>
              </c:pt>
              <c:pt idx="1">
                <c:v>10</c:v>
              </c:pt>
              <c:pt idx="2">
                <c:v>13</c:v>
              </c:pt>
            </c:numLit>
          </c:xVal>
          <c:yVal>
            <c:numRef>
              <c:f>HARDNESS!$G$15:$I$15</c:f>
              <c:numCache>
                <c:formatCode>General</c:formatCode>
                <c:ptCount val="3"/>
                <c:pt idx="0">
                  <c:v>48.21</c:v>
                </c:pt>
                <c:pt idx="1">
                  <c:v>48.64</c:v>
                </c:pt>
                <c:pt idx="2">
                  <c:v>64.209999999999994</c:v>
                </c:pt>
              </c:numCache>
            </c:numRef>
          </c:yVal>
          <c:smooth val="0"/>
          <c:extLst>
            <c:ext xmlns:c16="http://schemas.microsoft.com/office/drawing/2014/chart" uri="{C3380CC4-5D6E-409C-BE32-E72D297353CC}">
              <c16:uniqueId val="{00000004-FDED-45BB-AE99-DE37EE1474A2}"/>
            </c:ext>
          </c:extLst>
        </c:ser>
        <c:dLbls>
          <c:showLegendKey val="0"/>
          <c:showVal val="0"/>
          <c:showCatName val="0"/>
          <c:showSerName val="0"/>
          <c:showPercent val="0"/>
          <c:showBubbleSize val="0"/>
        </c:dLbls>
        <c:axId val="183891840"/>
        <c:axId val="183910784"/>
      </c:scatterChart>
      <c:valAx>
        <c:axId val="183891840"/>
        <c:scaling>
          <c:orientation val="minMax"/>
          <c:min val="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speed (mm/s)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910784"/>
        <c:crosses val="autoZero"/>
        <c:crossBetween val="midCat"/>
      </c:valAx>
      <c:valAx>
        <c:axId val="183910784"/>
        <c:scaling>
          <c:orientation val="minMax"/>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Hardness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89184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mn-lt"/>
                <a:ea typeface="+mn-ea"/>
                <a:cs typeface="+mn-cs"/>
              </a:defRPr>
            </a:pPr>
            <a:r>
              <a:rPr lang="en-IN" sz="1800" b="0" i="0" baseline="0">
                <a:effectLst/>
              </a:rPr>
              <a:t>Hatch space vs Hardness</a:t>
            </a:r>
            <a:endParaRPr lang="en-IN">
              <a:effectLst/>
            </a:endParaRPr>
          </a:p>
        </c:rich>
      </c:tx>
      <c:layout>
        <c:manualLayout>
          <c:xMode val="edge"/>
          <c:yMode val="edge"/>
          <c:x val="0.2281752997544314"/>
          <c:y val="3.8022813688212927E-2"/>
        </c:manualLayout>
      </c:layout>
      <c:overlay val="0"/>
      <c:spPr>
        <a:noFill/>
        <a:ln>
          <a:noFill/>
        </a:ln>
        <a:effectLst/>
      </c:spPr>
      <c:txPr>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steel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Lit>
              <c:formatCode>General</c:formatCode>
              <c:ptCount val="3"/>
              <c:pt idx="0">
                <c:v>0.25</c:v>
              </c:pt>
              <c:pt idx="1">
                <c:v>0.5</c:v>
              </c:pt>
              <c:pt idx="2">
                <c:v>0.6</c:v>
              </c:pt>
            </c:numLit>
          </c:xVal>
          <c:yVal>
            <c:numRef>
              <c:f>HARDNESS!$G$18:$I$18</c:f>
              <c:numCache>
                <c:formatCode>General</c:formatCode>
                <c:ptCount val="3"/>
                <c:pt idx="0">
                  <c:v>120.89</c:v>
                </c:pt>
                <c:pt idx="1">
                  <c:v>127.48</c:v>
                </c:pt>
                <c:pt idx="2">
                  <c:v>125.56</c:v>
                </c:pt>
              </c:numCache>
            </c:numRef>
          </c:yVal>
          <c:smooth val="0"/>
          <c:extLst>
            <c:ext xmlns:c16="http://schemas.microsoft.com/office/drawing/2014/chart" uri="{C3380CC4-5D6E-409C-BE32-E72D297353CC}">
              <c16:uniqueId val="{00000000-834A-4F71-90A0-3F98ED4891AB}"/>
            </c:ext>
          </c:extLst>
        </c:ser>
        <c:ser>
          <c:idx val="1"/>
          <c:order val="1"/>
          <c:tx>
            <c:v>int</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Lit>
              <c:formatCode>General</c:formatCode>
              <c:ptCount val="3"/>
              <c:pt idx="0">
                <c:v>0.25</c:v>
              </c:pt>
              <c:pt idx="1">
                <c:v>0.5</c:v>
              </c:pt>
              <c:pt idx="2">
                <c:v>0.6</c:v>
              </c:pt>
            </c:numLit>
          </c:xVal>
          <c:yVal>
            <c:numRef>
              <c:f>HARDNESS!$G$19:$I$19</c:f>
              <c:numCache>
                <c:formatCode>General</c:formatCode>
                <c:ptCount val="3"/>
                <c:pt idx="0">
                  <c:v>60.23</c:v>
                </c:pt>
                <c:pt idx="1">
                  <c:v>59.87</c:v>
                </c:pt>
                <c:pt idx="2">
                  <c:v>62.45</c:v>
                </c:pt>
              </c:numCache>
            </c:numRef>
          </c:yVal>
          <c:smooth val="0"/>
          <c:extLst>
            <c:ext xmlns:c16="http://schemas.microsoft.com/office/drawing/2014/chart" uri="{C3380CC4-5D6E-409C-BE32-E72D297353CC}">
              <c16:uniqueId val="{00000001-834A-4F71-90A0-3F98ED4891AB}"/>
            </c:ext>
          </c:extLst>
        </c:ser>
        <c:ser>
          <c:idx val="2"/>
          <c:order val="2"/>
          <c:tx>
            <c:v>1L</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Lit>
              <c:formatCode>General</c:formatCode>
              <c:ptCount val="3"/>
              <c:pt idx="0">
                <c:v>0.25</c:v>
              </c:pt>
              <c:pt idx="1">
                <c:v>0.5</c:v>
              </c:pt>
              <c:pt idx="2">
                <c:v>0.6</c:v>
              </c:pt>
            </c:numLit>
          </c:xVal>
          <c:yVal>
            <c:numRef>
              <c:f>HARDNESS!$G$20:$I$20</c:f>
              <c:numCache>
                <c:formatCode>General</c:formatCode>
                <c:ptCount val="3"/>
                <c:pt idx="0">
                  <c:v>111.34</c:v>
                </c:pt>
                <c:pt idx="1">
                  <c:v>106.21</c:v>
                </c:pt>
                <c:pt idx="2">
                  <c:v>101.48</c:v>
                </c:pt>
              </c:numCache>
            </c:numRef>
          </c:yVal>
          <c:smooth val="0"/>
          <c:extLst>
            <c:ext xmlns:c16="http://schemas.microsoft.com/office/drawing/2014/chart" uri="{C3380CC4-5D6E-409C-BE32-E72D297353CC}">
              <c16:uniqueId val="{00000002-834A-4F71-90A0-3F98ED4891AB}"/>
            </c:ext>
          </c:extLst>
        </c:ser>
        <c:ser>
          <c:idx val="3"/>
          <c:order val="3"/>
          <c:tx>
            <c:v>2L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Lit>
              <c:formatCode>General</c:formatCode>
              <c:ptCount val="3"/>
              <c:pt idx="0">
                <c:v>0.25</c:v>
              </c:pt>
              <c:pt idx="1">
                <c:v>0.5</c:v>
              </c:pt>
              <c:pt idx="2">
                <c:v>0.6</c:v>
              </c:pt>
            </c:numLit>
          </c:xVal>
          <c:yVal>
            <c:numRef>
              <c:f>HARDNESS!$G$21:$I$21</c:f>
              <c:numCache>
                <c:formatCode>General</c:formatCode>
                <c:ptCount val="3"/>
                <c:pt idx="0">
                  <c:v>114.56</c:v>
                </c:pt>
                <c:pt idx="1">
                  <c:v>120.98</c:v>
                </c:pt>
                <c:pt idx="2">
                  <c:v>110.87</c:v>
                </c:pt>
              </c:numCache>
            </c:numRef>
          </c:yVal>
          <c:smooth val="0"/>
          <c:extLst>
            <c:ext xmlns:c16="http://schemas.microsoft.com/office/drawing/2014/chart" uri="{C3380CC4-5D6E-409C-BE32-E72D297353CC}">
              <c16:uniqueId val="{00000003-834A-4F71-90A0-3F98ED4891AB}"/>
            </c:ext>
          </c:extLst>
        </c:ser>
        <c:ser>
          <c:idx val="4"/>
          <c:order val="4"/>
          <c:tx>
            <c:v>3L</c:v>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Lit>
              <c:formatCode>General</c:formatCode>
              <c:ptCount val="3"/>
              <c:pt idx="0">
                <c:v>0.25</c:v>
              </c:pt>
              <c:pt idx="1">
                <c:v>0.5</c:v>
              </c:pt>
              <c:pt idx="2">
                <c:v>0.6</c:v>
              </c:pt>
            </c:numLit>
          </c:xVal>
          <c:yVal>
            <c:numRef>
              <c:f>HARDNESS!$G$22:$I$22</c:f>
              <c:numCache>
                <c:formatCode>General</c:formatCode>
                <c:ptCount val="3"/>
                <c:pt idx="0">
                  <c:v>121.43</c:v>
                </c:pt>
                <c:pt idx="1">
                  <c:v>113.29</c:v>
                </c:pt>
                <c:pt idx="2">
                  <c:v>106.9</c:v>
                </c:pt>
              </c:numCache>
            </c:numRef>
          </c:yVal>
          <c:smooth val="0"/>
          <c:extLst>
            <c:ext xmlns:c16="http://schemas.microsoft.com/office/drawing/2014/chart" uri="{C3380CC4-5D6E-409C-BE32-E72D297353CC}">
              <c16:uniqueId val="{00000004-834A-4F71-90A0-3F98ED4891AB}"/>
            </c:ext>
          </c:extLst>
        </c:ser>
        <c:dLbls>
          <c:showLegendKey val="0"/>
          <c:showVal val="0"/>
          <c:showCatName val="0"/>
          <c:showSerName val="0"/>
          <c:showPercent val="0"/>
          <c:showBubbleSize val="0"/>
        </c:dLbls>
        <c:axId val="183953280"/>
        <c:axId val="183964032"/>
      </c:scatterChart>
      <c:valAx>
        <c:axId val="183953280"/>
        <c:scaling>
          <c:orientation val="minMax"/>
          <c:max val="0.65000000000000013"/>
          <c:min val="0.2"/>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000" b="0" i="0" u="none" strike="noStrike" baseline="0">
                    <a:effectLst/>
                  </a:rPr>
                  <a:t>Hatch space (mm)</a:t>
                </a:r>
                <a:endParaRPr lang="en-IN"/>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964032"/>
        <c:crosses val="autoZero"/>
        <c:crossBetween val="midCat"/>
      </c:valAx>
      <c:valAx>
        <c:axId val="183964032"/>
        <c:scaling>
          <c:orientation val="minMax"/>
          <c:max val="130"/>
          <c:min val="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Hardness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95328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Scan strategy vs hardness</a:t>
            </a:r>
          </a:p>
        </c:rich>
      </c:tx>
      <c:layout>
        <c:manualLayout>
          <c:xMode val="edge"/>
          <c:yMode val="edge"/>
          <c:x val="0.25009118588717005"/>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9623570369765955"/>
          <c:y val="0.10859759007396802"/>
          <c:w val="0.80376429630234048"/>
          <c:h val="0.68516569730054155"/>
        </c:manualLayout>
      </c:layout>
      <c:bar3DChart>
        <c:barDir val="col"/>
        <c:grouping val="clustered"/>
        <c:varyColors val="0"/>
        <c:ser>
          <c:idx val="0"/>
          <c:order val="0"/>
          <c:tx>
            <c:strRef>
              <c:f>HARDNESS!$G$3</c:f>
              <c:strCache>
                <c:ptCount val="1"/>
                <c:pt idx="0">
                  <c:v>H</c:v>
                </c:pt>
              </c:strCache>
            </c:strRef>
          </c:tx>
          <c:spPr>
            <a:solidFill>
              <a:schemeClr val="accent1"/>
            </a:solidFill>
            <a:ln>
              <a:noFill/>
            </a:ln>
            <a:effectLst/>
            <a:sp3d/>
          </c:spPr>
          <c:invertIfNegative val="0"/>
          <c:cat>
            <c:strRef>
              <c:f>HARDNESS!$F$4:$F$8</c:f>
              <c:strCache>
                <c:ptCount val="5"/>
                <c:pt idx="0">
                  <c:v>STEEL</c:v>
                </c:pt>
                <c:pt idx="1">
                  <c:v>INT</c:v>
                </c:pt>
                <c:pt idx="2">
                  <c:v>1L</c:v>
                </c:pt>
                <c:pt idx="3">
                  <c:v>2L</c:v>
                </c:pt>
                <c:pt idx="4">
                  <c:v>3L</c:v>
                </c:pt>
              </c:strCache>
            </c:strRef>
          </c:cat>
          <c:val>
            <c:numRef>
              <c:f>HARDNESS!$G$4:$G$8</c:f>
              <c:numCache>
                <c:formatCode>General</c:formatCode>
                <c:ptCount val="5"/>
                <c:pt idx="0">
                  <c:v>113.08</c:v>
                </c:pt>
                <c:pt idx="1">
                  <c:v>76.88</c:v>
                </c:pt>
                <c:pt idx="2">
                  <c:v>95.77</c:v>
                </c:pt>
                <c:pt idx="3">
                  <c:v>101.38</c:v>
                </c:pt>
                <c:pt idx="4">
                  <c:v>64.23</c:v>
                </c:pt>
              </c:numCache>
            </c:numRef>
          </c:val>
          <c:extLst>
            <c:ext xmlns:c16="http://schemas.microsoft.com/office/drawing/2014/chart" uri="{C3380CC4-5D6E-409C-BE32-E72D297353CC}">
              <c16:uniqueId val="{00000000-2DA9-4546-B682-8628845C191C}"/>
            </c:ext>
          </c:extLst>
        </c:ser>
        <c:ser>
          <c:idx val="1"/>
          <c:order val="1"/>
          <c:tx>
            <c:strRef>
              <c:f>HARDNESS!$H$3</c:f>
              <c:strCache>
                <c:ptCount val="1"/>
                <c:pt idx="0">
                  <c:v>V</c:v>
                </c:pt>
              </c:strCache>
            </c:strRef>
          </c:tx>
          <c:spPr>
            <a:solidFill>
              <a:schemeClr val="accent2"/>
            </a:solidFill>
            <a:ln>
              <a:noFill/>
            </a:ln>
            <a:effectLst/>
            <a:sp3d/>
          </c:spPr>
          <c:invertIfNegative val="0"/>
          <c:cat>
            <c:strRef>
              <c:f>HARDNESS!$F$4:$F$8</c:f>
              <c:strCache>
                <c:ptCount val="5"/>
                <c:pt idx="0">
                  <c:v>STEEL</c:v>
                </c:pt>
                <c:pt idx="1">
                  <c:v>INT</c:v>
                </c:pt>
                <c:pt idx="2">
                  <c:v>1L</c:v>
                </c:pt>
                <c:pt idx="3">
                  <c:v>2L</c:v>
                </c:pt>
                <c:pt idx="4">
                  <c:v>3L</c:v>
                </c:pt>
              </c:strCache>
            </c:strRef>
          </c:cat>
          <c:val>
            <c:numRef>
              <c:f>HARDNESS!$H$4:$H$8</c:f>
              <c:numCache>
                <c:formatCode>General</c:formatCode>
                <c:ptCount val="5"/>
                <c:pt idx="0">
                  <c:v>107.69</c:v>
                </c:pt>
                <c:pt idx="1">
                  <c:v>54.12</c:v>
                </c:pt>
                <c:pt idx="2">
                  <c:v>75.64</c:v>
                </c:pt>
                <c:pt idx="3">
                  <c:v>86.47</c:v>
                </c:pt>
                <c:pt idx="4">
                  <c:v>50.43</c:v>
                </c:pt>
              </c:numCache>
            </c:numRef>
          </c:val>
          <c:extLst>
            <c:ext xmlns:c16="http://schemas.microsoft.com/office/drawing/2014/chart" uri="{C3380CC4-5D6E-409C-BE32-E72D297353CC}">
              <c16:uniqueId val="{00000001-2DA9-4546-B682-8628845C191C}"/>
            </c:ext>
          </c:extLst>
        </c:ser>
        <c:ser>
          <c:idx val="2"/>
          <c:order val="2"/>
          <c:tx>
            <c:strRef>
              <c:f>HARDNESS!$I$3</c:f>
              <c:strCache>
                <c:ptCount val="1"/>
                <c:pt idx="0">
                  <c:v>D</c:v>
                </c:pt>
              </c:strCache>
            </c:strRef>
          </c:tx>
          <c:spPr>
            <a:solidFill>
              <a:schemeClr val="accent3"/>
            </a:solidFill>
            <a:ln>
              <a:noFill/>
            </a:ln>
            <a:effectLst/>
            <a:sp3d/>
          </c:spPr>
          <c:invertIfNegative val="0"/>
          <c:cat>
            <c:strRef>
              <c:f>HARDNESS!$F$4:$F$8</c:f>
              <c:strCache>
                <c:ptCount val="5"/>
                <c:pt idx="0">
                  <c:v>STEEL</c:v>
                </c:pt>
                <c:pt idx="1">
                  <c:v>INT</c:v>
                </c:pt>
                <c:pt idx="2">
                  <c:v>1L</c:v>
                </c:pt>
                <c:pt idx="3">
                  <c:v>2L</c:v>
                </c:pt>
                <c:pt idx="4">
                  <c:v>3L</c:v>
                </c:pt>
              </c:strCache>
            </c:strRef>
          </c:cat>
          <c:val>
            <c:numRef>
              <c:f>HARDNESS!$I$4:$I$8</c:f>
              <c:numCache>
                <c:formatCode>General</c:formatCode>
                <c:ptCount val="5"/>
                <c:pt idx="0">
                  <c:v>108.21</c:v>
                </c:pt>
                <c:pt idx="1">
                  <c:v>50.93</c:v>
                </c:pt>
                <c:pt idx="2">
                  <c:v>50.59</c:v>
                </c:pt>
                <c:pt idx="3">
                  <c:v>69.86</c:v>
                </c:pt>
                <c:pt idx="4">
                  <c:v>57.01</c:v>
                </c:pt>
              </c:numCache>
            </c:numRef>
          </c:val>
          <c:extLst>
            <c:ext xmlns:c16="http://schemas.microsoft.com/office/drawing/2014/chart" uri="{C3380CC4-5D6E-409C-BE32-E72D297353CC}">
              <c16:uniqueId val="{00000002-2DA9-4546-B682-8628845C191C}"/>
            </c:ext>
          </c:extLst>
        </c:ser>
        <c:dLbls>
          <c:showLegendKey val="0"/>
          <c:showVal val="0"/>
          <c:showCatName val="0"/>
          <c:showSerName val="0"/>
          <c:showPercent val="0"/>
          <c:showBubbleSize val="0"/>
        </c:dLbls>
        <c:gapWidth val="150"/>
        <c:shape val="box"/>
        <c:axId val="184004992"/>
        <c:axId val="184006912"/>
        <c:axId val="0"/>
      </c:bar3DChart>
      <c:catAx>
        <c:axId val="1840049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Scan strategy </a:t>
                </a:r>
              </a:p>
            </c:rich>
          </c:tx>
          <c:layout>
            <c:manualLayout>
              <c:xMode val="edge"/>
              <c:yMode val="edge"/>
              <c:x val="0.39915651420212023"/>
              <c:y val="0.8851674121497062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006912"/>
        <c:crosses val="autoZero"/>
        <c:auto val="1"/>
        <c:lblAlgn val="ctr"/>
        <c:lblOffset val="100"/>
        <c:noMultiLvlLbl val="0"/>
      </c:catAx>
      <c:valAx>
        <c:axId val="1840069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Hardness (HV)</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004992"/>
        <c:crosses val="autoZero"/>
        <c:crossBetween val="between"/>
      </c:valAx>
      <c:spPr>
        <a:noFill/>
        <a:ln>
          <a:noFill/>
        </a:ln>
        <a:effectLst/>
      </c:spPr>
    </c:plotArea>
    <c:legend>
      <c:legendPos val="b"/>
      <c:layout>
        <c:manualLayout>
          <c:xMode val="edge"/>
          <c:yMode val="edge"/>
          <c:x val="0.81365474343102095"/>
          <c:y val="0.87749460537033597"/>
          <c:w val="0.18291771307102303"/>
          <c:h val="0.1225053946296640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mn-lt"/>
                <a:ea typeface="+mn-ea"/>
                <a:cs typeface="+mn-cs"/>
              </a:defRPr>
            </a:pPr>
            <a:r>
              <a:rPr lang="en-IN" b="1">
                <a:solidFill>
                  <a:sysClr val="windowText" lastClr="000000"/>
                </a:solidFill>
              </a:rPr>
              <a:t>POWER vs LAYERS vs MAX</a:t>
            </a:r>
            <a:r>
              <a:rPr lang="en-IN" b="1" baseline="0">
                <a:solidFill>
                  <a:sysClr val="windowText" lastClr="000000"/>
                </a:solidFill>
              </a:rPr>
              <a:t> LOAD</a:t>
            </a:r>
            <a:endParaRPr lang="en-IN" b="1">
              <a:solidFill>
                <a:sysClr val="windowText" lastClr="000000"/>
              </a:solidFill>
            </a:endParaRPr>
          </a:p>
        </c:rich>
      </c:tx>
      <c:overlay val="0"/>
      <c:spPr>
        <a:noFill/>
        <a:ln>
          <a:noFill/>
        </a:ln>
        <a:effectLst/>
      </c:spPr>
    </c:title>
    <c:autoTitleDeleted val="0"/>
    <c:plotArea>
      <c:layout/>
      <c:scatterChart>
        <c:scatterStyle val="lineMarker"/>
        <c:varyColors val="0"/>
        <c:ser>
          <c:idx val="0"/>
          <c:order val="0"/>
          <c:tx>
            <c:v>1L</c:v>
          </c:tx>
          <c:spPr>
            <a:ln w="19050"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xVal>
            <c:numRef>
              <c:f>STRENGTH!$H$4:$H$6</c:f>
              <c:numCache>
                <c:formatCode>General</c:formatCode>
                <c:ptCount val="3"/>
                <c:pt idx="0">
                  <c:v>80</c:v>
                </c:pt>
                <c:pt idx="1">
                  <c:v>100</c:v>
                </c:pt>
                <c:pt idx="2">
                  <c:v>140</c:v>
                </c:pt>
              </c:numCache>
            </c:numRef>
          </c:xVal>
          <c:yVal>
            <c:numRef>
              <c:f>STRENGTH!$I$4:$I$6</c:f>
              <c:numCache>
                <c:formatCode>General</c:formatCode>
                <c:ptCount val="3"/>
                <c:pt idx="0">
                  <c:v>6.2</c:v>
                </c:pt>
                <c:pt idx="1">
                  <c:v>10.4</c:v>
                </c:pt>
                <c:pt idx="2">
                  <c:v>10.9</c:v>
                </c:pt>
              </c:numCache>
            </c:numRef>
          </c:yVal>
          <c:smooth val="0"/>
          <c:extLst>
            <c:ext xmlns:c16="http://schemas.microsoft.com/office/drawing/2014/chart" uri="{C3380CC4-5D6E-409C-BE32-E72D297353CC}">
              <c16:uniqueId val="{00000000-254C-4E9F-86BC-45B8C8579C0D}"/>
            </c:ext>
          </c:extLst>
        </c:ser>
        <c:ser>
          <c:idx val="1"/>
          <c:order val="1"/>
          <c:tx>
            <c:v>2L</c:v>
          </c:tx>
          <c:spPr>
            <a:ln w="19050" cap="rnd">
              <a:solidFill>
                <a:schemeClr val="accent4"/>
              </a:solidFill>
              <a:round/>
            </a:ln>
            <a:effectLst/>
          </c:spPr>
          <c:marker>
            <c:symbol val="circle"/>
            <c:size val="5"/>
            <c:spPr>
              <a:solidFill>
                <a:schemeClr val="accent4"/>
              </a:solidFill>
              <a:ln w="9525">
                <a:solidFill>
                  <a:schemeClr val="accent4"/>
                </a:solidFill>
              </a:ln>
              <a:effectLst/>
            </c:spPr>
          </c:marker>
          <c:dLbls>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xVal>
            <c:numRef>
              <c:f>STRENGTH!$N$4:$N$6</c:f>
              <c:numCache>
                <c:formatCode>General</c:formatCode>
                <c:ptCount val="3"/>
                <c:pt idx="0">
                  <c:v>80</c:v>
                </c:pt>
                <c:pt idx="1">
                  <c:v>100</c:v>
                </c:pt>
                <c:pt idx="2">
                  <c:v>140</c:v>
                </c:pt>
              </c:numCache>
            </c:numRef>
          </c:xVal>
          <c:yVal>
            <c:numRef>
              <c:f>STRENGTH!$O$4:$O$6</c:f>
              <c:numCache>
                <c:formatCode>General</c:formatCode>
                <c:ptCount val="3"/>
                <c:pt idx="0">
                  <c:v>13.4</c:v>
                </c:pt>
                <c:pt idx="1">
                  <c:v>20</c:v>
                </c:pt>
                <c:pt idx="2">
                  <c:v>21.5</c:v>
                </c:pt>
              </c:numCache>
            </c:numRef>
          </c:yVal>
          <c:smooth val="0"/>
          <c:extLst>
            <c:ext xmlns:c16="http://schemas.microsoft.com/office/drawing/2014/chart" uri="{C3380CC4-5D6E-409C-BE32-E72D297353CC}">
              <c16:uniqueId val="{00000001-254C-4E9F-86BC-45B8C8579C0D}"/>
            </c:ext>
          </c:extLst>
        </c:ser>
        <c:ser>
          <c:idx val="2"/>
          <c:order val="2"/>
          <c:tx>
            <c:v>3L</c:v>
          </c:tx>
          <c:spPr>
            <a:ln w="19050" cap="rnd">
              <a:solidFill>
                <a:schemeClr val="accent6"/>
              </a:solidFill>
              <a:round/>
            </a:ln>
            <a:effectLst/>
          </c:spPr>
          <c:marker>
            <c:symbol val="circle"/>
            <c:size val="5"/>
            <c:spPr>
              <a:solidFill>
                <a:schemeClr val="accent6"/>
              </a:solidFill>
              <a:ln w="9525">
                <a:solidFill>
                  <a:schemeClr val="accent6"/>
                </a:solidFill>
              </a:ln>
              <a:effectLst/>
            </c:spPr>
          </c:marker>
          <c:dLbls>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xVal>
            <c:numRef>
              <c:f>STRENGTH!$N$8:$N$10</c:f>
              <c:numCache>
                <c:formatCode>General</c:formatCode>
                <c:ptCount val="3"/>
                <c:pt idx="0">
                  <c:v>80</c:v>
                </c:pt>
                <c:pt idx="1">
                  <c:v>100</c:v>
                </c:pt>
                <c:pt idx="2">
                  <c:v>140</c:v>
                </c:pt>
              </c:numCache>
            </c:numRef>
          </c:xVal>
          <c:yVal>
            <c:numRef>
              <c:f>STRENGTH!$O$8:$O$10</c:f>
              <c:numCache>
                <c:formatCode>General</c:formatCode>
                <c:ptCount val="3"/>
                <c:pt idx="0">
                  <c:v>12.1</c:v>
                </c:pt>
                <c:pt idx="1">
                  <c:v>16.3</c:v>
                </c:pt>
                <c:pt idx="2">
                  <c:v>21.7</c:v>
                </c:pt>
              </c:numCache>
            </c:numRef>
          </c:yVal>
          <c:smooth val="0"/>
          <c:extLst>
            <c:ext xmlns:c16="http://schemas.microsoft.com/office/drawing/2014/chart" uri="{C3380CC4-5D6E-409C-BE32-E72D297353CC}">
              <c16:uniqueId val="{00000002-254C-4E9F-86BC-45B8C8579C0D}"/>
            </c:ext>
          </c:extLst>
        </c:ser>
        <c:ser>
          <c:idx val="3"/>
          <c:order val="3"/>
          <c:tx>
            <c:v>4L</c:v>
          </c:tx>
          <c:spPr>
            <a:ln w="19050"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dLbls>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xVal>
            <c:numRef>
              <c:f>STRENGTH!$P$4:$P$6</c:f>
              <c:numCache>
                <c:formatCode>General</c:formatCode>
                <c:ptCount val="3"/>
                <c:pt idx="0">
                  <c:v>80</c:v>
                </c:pt>
                <c:pt idx="1">
                  <c:v>100</c:v>
                </c:pt>
                <c:pt idx="2">
                  <c:v>140</c:v>
                </c:pt>
              </c:numCache>
            </c:numRef>
          </c:xVal>
          <c:yVal>
            <c:numRef>
              <c:f>STRENGTH!$Q$4:$Q$6</c:f>
              <c:numCache>
                <c:formatCode>General</c:formatCode>
                <c:ptCount val="3"/>
                <c:pt idx="0">
                  <c:v>19.7</c:v>
                </c:pt>
                <c:pt idx="1">
                  <c:v>20.5</c:v>
                </c:pt>
                <c:pt idx="2">
                  <c:v>13.8</c:v>
                </c:pt>
              </c:numCache>
            </c:numRef>
          </c:yVal>
          <c:smooth val="0"/>
          <c:extLst>
            <c:ext xmlns:c16="http://schemas.microsoft.com/office/drawing/2014/chart" uri="{C3380CC4-5D6E-409C-BE32-E72D297353CC}">
              <c16:uniqueId val="{00000003-254C-4E9F-86BC-45B8C8579C0D}"/>
            </c:ext>
          </c:extLst>
        </c:ser>
        <c:dLbls>
          <c:dLblPos val="t"/>
          <c:showLegendKey val="0"/>
          <c:showVal val="1"/>
          <c:showCatName val="0"/>
          <c:showSerName val="0"/>
          <c:showPercent val="0"/>
          <c:showBubbleSize val="0"/>
        </c:dLbls>
        <c:axId val="184088832"/>
        <c:axId val="184095104"/>
      </c:scatterChart>
      <c:valAx>
        <c:axId val="184088832"/>
        <c:scaling>
          <c:orientation val="minMax"/>
          <c:min val="7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b="1">
                    <a:solidFill>
                      <a:srgbClr val="002060"/>
                    </a:solidFill>
                  </a:rPr>
                  <a:t>POWER (W)</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095104"/>
        <c:crosses val="autoZero"/>
        <c:crossBetween val="midCat"/>
      </c:valAx>
      <c:valAx>
        <c:axId val="184095104"/>
        <c:scaling>
          <c:orientation val="minMax"/>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b="1">
                    <a:solidFill>
                      <a:srgbClr val="002060"/>
                    </a:solidFill>
                  </a:rPr>
                  <a:t>Max Load (KN)</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088832"/>
        <c:crosses val="autoZero"/>
        <c:crossBetween val="midCat"/>
        <c:majorUnit val="2"/>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2128" b="1" i="0" u="none" strike="noStrike" kern="1200" cap="all" spc="120" normalizeH="0" baseline="0">
                <a:solidFill>
                  <a:schemeClr val="tx1">
                    <a:lumMod val="65000"/>
                    <a:lumOff val="35000"/>
                  </a:schemeClr>
                </a:solidFill>
                <a:latin typeface="+mn-lt"/>
                <a:ea typeface="+mn-ea"/>
                <a:cs typeface="+mn-cs"/>
              </a:defRPr>
            </a:pPr>
            <a:r>
              <a:rPr lang="en-IN" dirty="0"/>
              <a:t>Surface Temperature vs Power </a:t>
            </a:r>
          </a:p>
        </c:rich>
      </c:tx>
      <c:layout>
        <c:manualLayout>
          <c:xMode val="edge"/>
          <c:yMode val="edge"/>
          <c:x val="0.16376405847819747"/>
          <c:y val="4.1850340545965703E-2"/>
        </c:manualLayout>
      </c:layout>
      <c:overlay val="0"/>
      <c:spPr>
        <a:noFill/>
        <a:ln>
          <a:noFill/>
        </a:ln>
        <a:effectLst/>
      </c:spPr>
      <c:txPr>
        <a:bodyPr rot="0" spcFirstLastPara="1" vertOverflow="ellipsis" vert="horz" wrap="square" anchor="ctr" anchorCtr="1"/>
        <a:lstStyle/>
        <a:p>
          <a:pPr algn="ct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6500609554953172"/>
          <c:y val="0.21224606580829758"/>
          <c:w val="0.55927341049581913"/>
          <c:h val="0.5966048235386886"/>
        </c:manualLayout>
      </c:layout>
      <c:scatterChart>
        <c:scatterStyle val="lineMarker"/>
        <c:varyColors val="0"/>
        <c:ser>
          <c:idx val="0"/>
          <c:order val="0"/>
          <c:tx>
            <c:v>for S = 8 mm/s</c:v>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xVal>
            <c:numRef>
              <c:f>Sheet1!$C$22:$C$24</c:f>
              <c:numCache>
                <c:formatCode>General</c:formatCode>
                <c:ptCount val="3"/>
                <c:pt idx="0">
                  <c:v>80</c:v>
                </c:pt>
                <c:pt idx="1">
                  <c:v>100</c:v>
                </c:pt>
                <c:pt idx="2">
                  <c:v>140</c:v>
                </c:pt>
              </c:numCache>
            </c:numRef>
          </c:xVal>
          <c:yVal>
            <c:numRef>
              <c:f>Sheet1!$F$22:$F$24</c:f>
              <c:numCache>
                <c:formatCode>General</c:formatCode>
                <c:ptCount val="3"/>
                <c:pt idx="0">
                  <c:v>2124.9250847691696</c:v>
                </c:pt>
                <c:pt idx="1">
                  <c:v>2724.4063559614629</c:v>
                </c:pt>
                <c:pt idx="2">
                  <c:v>3923.3688983460479</c:v>
                </c:pt>
              </c:numCache>
            </c:numRef>
          </c:yVal>
          <c:smooth val="0"/>
          <c:extLst>
            <c:ext xmlns:c16="http://schemas.microsoft.com/office/drawing/2014/chart" uri="{C3380CC4-5D6E-409C-BE32-E72D297353CC}">
              <c16:uniqueId val="{00000000-7E46-49C7-9042-0352BB3726EF}"/>
            </c:ext>
          </c:extLst>
        </c:ser>
        <c:ser>
          <c:idx val="1"/>
          <c:order val="1"/>
          <c:tx>
            <c:v>for S= 10 mm/s</c:v>
          </c:tx>
          <c:spPr>
            <a:ln w="22225" cap="rnd">
              <a:solidFill>
                <a:schemeClr val="accent2"/>
              </a:solidFill>
              <a:round/>
            </a:ln>
            <a:effectLst/>
          </c:spPr>
          <c:marker>
            <c:symbol val="square"/>
            <c:size val="6"/>
            <c:spPr>
              <a:solidFill>
                <a:schemeClr val="accent2"/>
              </a:solidFill>
              <a:ln w="9525">
                <a:solidFill>
                  <a:schemeClr val="accent2"/>
                </a:solidFill>
                <a:round/>
              </a:ln>
              <a:effectLst/>
            </c:spPr>
          </c:marker>
          <c:xVal>
            <c:numRef>
              <c:f>Sheet1!$C$26:$C$28</c:f>
              <c:numCache>
                <c:formatCode>General</c:formatCode>
                <c:ptCount val="3"/>
                <c:pt idx="0">
                  <c:v>80</c:v>
                </c:pt>
                <c:pt idx="1">
                  <c:v>100</c:v>
                </c:pt>
                <c:pt idx="2">
                  <c:v>140</c:v>
                </c:pt>
              </c:numCache>
            </c:numRef>
          </c:xVal>
          <c:yVal>
            <c:numRef>
              <c:f>Sheet1!$F$26:$F$28</c:f>
              <c:numCache>
                <c:formatCode>General</c:formatCode>
                <c:ptCount val="3"/>
                <c:pt idx="0">
                  <c:v>1871.7693977983236</c:v>
                </c:pt>
                <c:pt idx="1">
                  <c:v>2407.9617472479054</c:v>
                </c:pt>
                <c:pt idx="2">
                  <c:v>3480.3464461470676</c:v>
                </c:pt>
              </c:numCache>
            </c:numRef>
          </c:yVal>
          <c:smooth val="0"/>
          <c:extLst>
            <c:ext xmlns:c16="http://schemas.microsoft.com/office/drawing/2014/chart" uri="{C3380CC4-5D6E-409C-BE32-E72D297353CC}">
              <c16:uniqueId val="{00000001-7E46-49C7-9042-0352BB3726EF}"/>
            </c:ext>
          </c:extLst>
        </c:ser>
        <c:ser>
          <c:idx val="2"/>
          <c:order val="2"/>
          <c:tx>
            <c:v>for S= 13 mm/s</c:v>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xVal>
            <c:numRef>
              <c:f>Sheet1!$C$30:$C$32</c:f>
              <c:numCache>
                <c:formatCode>General</c:formatCode>
                <c:ptCount val="3"/>
                <c:pt idx="0">
                  <c:v>80</c:v>
                </c:pt>
                <c:pt idx="1">
                  <c:v>100</c:v>
                </c:pt>
                <c:pt idx="2">
                  <c:v>140</c:v>
                </c:pt>
              </c:numCache>
            </c:numRef>
          </c:xVal>
          <c:yVal>
            <c:numRef>
              <c:f>Sheet1!$F$30:$F$32</c:f>
              <c:numCache>
                <c:formatCode>General</c:formatCode>
                <c:ptCount val="3"/>
                <c:pt idx="0">
                  <c:v>1608.0871999033277</c:v>
                </c:pt>
                <c:pt idx="1">
                  <c:v>2078.3589998791599</c:v>
                </c:pt>
                <c:pt idx="2">
                  <c:v>3018.9025998308234</c:v>
                </c:pt>
              </c:numCache>
            </c:numRef>
          </c:yVal>
          <c:smooth val="0"/>
          <c:extLst>
            <c:ext xmlns:c16="http://schemas.microsoft.com/office/drawing/2014/chart" uri="{C3380CC4-5D6E-409C-BE32-E72D297353CC}">
              <c16:uniqueId val="{00000002-7E46-49C7-9042-0352BB3726EF}"/>
            </c:ext>
          </c:extLst>
        </c:ser>
        <c:dLbls>
          <c:showLegendKey val="0"/>
          <c:showVal val="0"/>
          <c:showCatName val="0"/>
          <c:showSerName val="0"/>
          <c:showPercent val="0"/>
          <c:showBubbleSize val="0"/>
        </c:dLbls>
        <c:axId val="135145344"/>
        <c:axId val="135168384"/>
      </c:scatterChart>
      <c:valAx>
        <c:axId val="135145344"/>
        <c:scaling>
          <c:orientation val="minMax"/>
          <c:min val="7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IN" b="1" dirty="0"/>
                  <a:t>Power (W)</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5168384"/>
        <c:crosses val="autoZero"/>
        <c:crossBetween val="midCat"/>
      </c:valAx>
      <c:valAx>
        <c:axId val="135168384"/>
        <c:scaling>
          <c:orientation val="minMax"/>
          <c:min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IN" b="1" dirty="0"/>
                  <a:t>Temperature (°C)</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5145344"/>
        <c:crosses val="autoZero"/>
        <c:crossBetween val="midCat"/>
      </c:valAx>
      <c:spPr>
        <a:noFill/>
        <a:ln>
          <a:noFill/>
        </a:ln>
        <a:effectLst/>
      </c:spPr>
    </c:plotArea>
    <c:legend>
      <c:legendPos val="r"/>
      <c:layout>
        <c:manualLayout>
          <c:xMode val="edge"/>
          <c:yMode val="edge"/>
          <c:x val="0.82243105481380041"/>
          <c:y val="0.46051592195970692"/>
          <c:w val="0.16790710943740728"/>
          <c:h val="0.2164015674341268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solidFill>
                  <a:sysClr val="windowText" lastClr="000000"/>
                </a:solidFill>
              </a:rPr>
              <a:t>SPEED</a:t>
            </a:r>
            <a:r>
              <a:rPr lang="en-US" b="1" baseline="0">
                <a:solidFill>
                  <a:sysClr val="windowText" lastClr="000000"/>
                </a:solidFill>
              </a:rPr>
              <a:t> vs MAX LOAD</a:t>
            </a:r>
            <a:endParaRPr lang="en-US" b="1">
              <a:solidFill>
                <a:sysClr val="windowText" lastClr="000000"/>
              </a:solidFill>
            </a:endParaRPr>
          </a:p>
        </c:rich>
      </c:tx>
      <c:overlay val="0"/>
      <c:spPr>
        <a:noFill/>
        <a:ln>
          <a:noFill/>
        </a:ln>
        <a:effectLst/>
      </c:spPr>
    </c:title>
    <c:autoTitleDeleted val="0"/>
    <c:plotArea>
      <c:layout>
        <c:manualLayout>
          <c:layoutTarget val="inner"/>
          <c:xMode val="edge"/>
          <c:yMode val="edge"/>
          <c:x val="0.17888664399683052"/>
          <c:y val="0.2311947752593162"/>
          <c:w val="0.76333392785612164"/>
          <c:h val="0.55825349914241884"/>
        </c:manualLayout>
      </c:layout>
      <c:scatterChart>
        <c:scatterStyle val="lineMarker"/>
        <c:varyColors val="0"/>
        <c:ser>
          <c:idx val="0"/>
          <c:order val="0"/>
          <c:tx>
            <c:strRef>
              <c:f>STRENGTH!$J$23</c:f>
              <c:strCache>
                <c:ptCount val="1"/>
                <c:pt idx="0">
                  <c:v>LOAD</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STRENGTH!$I$24:$I$26</c:f>
              <c:numCache>
                <c:formatCode>General</c:formatCode>
                <c:ptCount val="3"/>
                <c:pt idx="0">
                  <c:v>8</c:v>
                </c:pt>
                <c:pt idx="1">
                  <c:v>10</c:v>
                </c:pt>
                <c:pt idx="2">
                  <c:v>13</c:v>
                </c:pt>
              </c:numCache>
            </c:numRef>
          </c:xVal>
          <c:yVal>
            <c:numRef>
              <c:f>STRENGTH!$J$24:$J$26</c:f>
              <c:numCache>
                <c:formatCode>General</c:formatCode>
                <c:ptCount val="3"/>
                <c:pt idx="0">
                  <c:v>11.4</c:v>
                </c:pt>
                <c:pt idx="1">
                  <c:v>13</c:v>
                </c:pt>
                <c:pt idx="2">
                  <c:v>14.6</c:v>
                </c:pt>
              </c:numCache>
            </c:numRef>
          </c:yVal>
          <c:smooth val="0"/>
          <c:extLst>
            <c:ext xmlns:c16="http://schemas.microsoft.com/office/drawing/2014/chart" uri="{C3380CC4-5D6E-409C-BE32-E72D297353CC}">
              <c16:uniqueId val="{00000000-0B24-4F9F-9382-56425CFEAF5C}"/>
            </c:ext>
          </c:extLst>
        </c:ser>
        <c:dLbls>
          <c:dLblPos val="t"/>
          <c:showLegendKey val="0"/>
          <c:showVal val="1"/>
          <c:showCatName val="0"/>
          <c:showSerName val="0"/>
          <c:showPercent val="0"/>
          <c:showBubbleSize val="0"/>
        </c:dLbls>
        <c:axId val="184158848"/>
        <c:axId val="184162176"/>
      </c:scatterChart>
      <c:valAx>
        <c:axId val="184158848"/>
        <c:scaling>
          <c:orientation val="minMax"/>
          <c:min val="8"/>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b="1">
                    <a:solidFill>
                      <a:srgbClr val="002060"/>
                    </a:solidFill>
                  </a:rPr>
                  <a:t>SPEED (mm/s)</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162176"/>
        <c:crosses val="autoZero"/>
        <c:crossBetween val="midCat"/>
      </c:valAx>
      <c:valAx>
        <c:axId val="184162176"/>
        <c:scaling>
          <c:orientation val="minMax"/>
          <c:min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b="1">
                    <a:solidFill>
                      <a:srgbClr val="002060"/>
                    </a:solidFill>
                  </a:rPr>
                  <a:t>Max Load (KN)</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1588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a:solidFill>
                  <a:sysClr val="windowText" lastClr="000000"/>
                </a:solidFill>
              </a:rPr>
              <a:t>HATCH</a:t>
            </a:r>
            <a:r>
              <a:rPr lang="en-IN" b="1" baseline="0">
                <a:solidFill>
                  <a:sysClr val="windowText" lastClr="000000"/>
                </a:solidFill>
              </a:rPr>
              <a:t> SPACE vs MAX LOAD</a:t>
            </a:r>
            <a:endParaRPr lang="en-IN" b="1">
              <a:solidFill>
                <a:sysClr val="windowText" lastClr="000000"/>
              </a:solidFill>
            </a:endParaRPr>
          </a:p>
        </c:rich>
      </c:tx>
      <c:overlay val="0"/>
      <c:spPr>
        <a:noFill/>
        <a:ln>
          <a:noFill/>
        </a:ln>
        <a:effectLst/>
      </c:spPr>
    </c:title>
    <c:autoTitleDeleted val="0"/>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STRENGTH!$D$42:$D$44</c:f>
              <c:numCache>
                <c:formatCode>General</c:formatCode>
                <c:ptCount val="3"/>
                <c:pt idx="0">
                  <c:v>0.25</c:v>
                </c:pt>
                <c:pt idx="1">
                  <c:v>0.5</c:v>
                </c:pt>
                <c:pt idx="2">
                  <c:v>0.6</c:v>
                </c:pt>
              </c:numCache>
            </c:numRef>
          </c:xVal>
          <c:yVal>
            <c:numRef>
              <c:f>STRENGTH!$E$42:$E$44</c:f>
              <c:numCache>
                <c:formatCode>General</c:formatCode>
                <c:ptCount val="3"/>
                <c:pt idx="0">
                  <c:v>11.3</c:v>
                </c:pt>
                <c:pt idx="1">
                  <c:v>13</c:v>
                </c:pt>
                <c:pt idx="2">
                  <c:v>25.5</c:v>
                </c:pt>
              </c:numCache>
            </c:numRef>
          </c:yVal>
          <c:smooth val="0"/>
          <c:extLst>
            <c:ext xmlns:c16="http://schemas.microsoft.com/office/drawing/2014/chart" uri="{C3380CC4-5D6E-409C-BE32-E72D297353CC}">
              <c16:uniqueId val="{00000000-D1CE-48F6-9490-9854A80C5814}"/>
            </c:ext>
          </c:extLst>
        </c:ser>
        <c:dLbls>
          <c:dLblPos val="t"/>
          <c:showLegendKey val="0"/>
          <c:showVal val="1"/>
          <c:showCatName val="0"/>
          <c:showSerName val="0"/>
          <c:showPercent val="0"/>
          <c:showBubbleSize val="0"/>
        </c:dLbls>
        <c:axId val="184180096"/>
        <c:axId val="184224384"/>
      </c:scatterChart>
      <c:valAx>
        <c:axId val="184180096"/>
        <c:scaling>
          <c:orientation val="minMax"/>
          <c:min val="0.2"/>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b="1">
                    <a:solidFill>
                      <a:srgbClr val="002060"/>
                    </a:solidFill>
                  </a:rPr>
                  <a:t>HATCH</a:t>
                </a:r>
                <a:r>
                  <a:rPr lang="en-IN" b="1" baseline="0">
                    <a:solidFill>
                      <a:srgbClr val="002060"/>
                    </a:solidFill>
                  </a:rPr>
                  <a:t> SPACE(mm)</a:t>
                </a:r>
                <a:endParaRPr lang="en-IN" b="1">
                  <a:solidFill>
                    <a:srgbClr val="002060"/>
                  </a:solidFill>
                </a:endParaRP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224384"/>
        <c:crosses val="autoZero"/>
        <c:crossBetween val="midCat"/>
      </c:valAx>
      <c:valAx>
        <c:axId val="184224384"/>
        <c:scaling>
          <c:orientation val="minMax"/>
          <c:min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b="1">
                    <a:solidFill>
                      <a:srgbClr val="002060"/>
                    </a:solidFill>
                  </a:rPr>
                  <a:t>MAX</a:t>
                </a:r>
                <a:r>
                  <a:rPr lang="en-IN" b="1" baseline="0">
                    <a:solidFill>
                      <a:srgbClr val="002060"/>
                    </a:solidFill>
                  </a:rPr>
                  <a:t> LOAD (KN)</a:t>
                </a:r>
                <a:endParaRPr lang="en-IN" b="1">
                  <a:solidFill>
                    <a:srgbClr val="002060"/>
                  </a:solidFill>
                </a:endParaRP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180096"/>
        <c:crosses val="autoZero"/>
        <c:crossBetween val="midCat"/>
        <c:majorUnit val="4"/>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IN"/>
              <a:t>Scan strategy vs Max load</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22035094643911629"/>
          <c:y val="0.16881009615384618"/>
          <c:w val="0.73657092550135761"/>
          <c:h val="0.58836169367050273"/>
        </c:manualLayout>
      </c:layout>
      <c:bar3D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STRENGTH!$D$60:$D$62</c:f>
              <c:strCache>
                <c:ptCount val="3"/>
                <c:pt idx="0">
                  <c:v>H</c:v>
                </c:pt>
                <c:pt idx="1">
                  <c:v>V</c:v>
                </c:pt>
                <c:pt idx="2">
                  <c:v>D</c:v>
                </c:pt>
              </c:strCache>
            </c:strRef>
          </c:cat>
          <c:val>
            <c:numRef>
              <c:f>STRENGTH!$E$60:$E$62</c:f>
              <c:numCache>
                <c:formatCode>General</c:formatCode>
                <c:ptCount val="3"/>
                <c:pt idx="0">
                  <c:v>22.2</c:v>
                </c:pt>
                <c:pt idx="1">
                  <c:v>15.5</c:v>
                </c:pt>
                <c:pt idx="2">
                  <c:v>14.6</c:v>
                </c:pt>
              </c:numCache>
            </c:numRef>
          </c:val>
          <c:extLst>
            <c:ext xmlns:c16="http://schemas.microsoft.com/office/drawing/2014/chart" uri="{C3380CC4-5D6E-409C-BE32-E72D297353CC}">
              <c16:uniqueId val="{00000000-596F-48C9-8F7D-915B59F8E0B2}"/>
            </c:ext>
          </c:extLst>
        </c:ser>
        <c:dLbls>
          <c:showLegendKey val="0"/>
          <c:showVal val="1"/>
          <c:showCatName val="0"/>
          <c:showSerName val="0"/>
          <c:showPercent val="0"/>
          <c:showBubbleSize val="0"/>
        </c:dLbls>
        <c:gapWidth val="150"/>
        <c:shape val="box"/>
        <c:axId val="184283904"/>
        <c:axId val="184369152"/>
        <c:axId val="0"/>
      </c:bar3DChart>
      <c:catAx>
        <c:axId val="184283904"/>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IN"/>
                  <a:t>Scan strategy</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84369152"/>
        <c:crosses val="autoZero"/>
        <c:auto val="1"/>
        <c:lblAlgn val="ctr"/>
        <c:lblOffset val="100"/>
        <c:noMultiLvlLbl val="0"/>
      </c:catAx>
      <c:valAx>
        <c:axId val="184369152"/>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IN"/>
                  <a:t>Max load(KN)</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84283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Power vs layers vs SDAS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5681462627444817"/>
          <c:y val="0.26603548998456988"/>
          <c:w val="0.74759422398932807"/>
          <c:h val="0.56881848102320542"/>
        </c:manualLayout>
      </c:layout>
      <c:scatterChart>
        <c:scatterStyle val="smoothMarker"/>
        <c:varyColors val="0"/>
        <c:ser>
          <c:idx val="0"/>
          <c:order val="0"/>
          <c:tx>
            <c:v>1L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SDAS!$J$57:$J$59</c:f>
              <c:numCache>
                <c:formatCode>General</c:formatCode>
                <c:ptCount val="3"/>
                <c:pt idx="0">
                  <c:v>80</c:v>
                </c:pt>
                <c:pt idx="1">
                  <c:v>100</c:v>
                </c:pt>
                <c:pt idx="2">
                  <c:v>140</c:v>
                </c:pt>
              </c:numCache>
            </c:numRef>
          </c:xVal>
          <c:yVal>
            <c:numRef>
              <c:f>SDAS!$K$57:$K$59</c:f>
              <c:numCache>
                <c:formatCode>General</c:formatCode>
                <c:ptCount val="3"/>
                <c:pt idx="0">
                  <c:v>11.594222222222221</c:v>
                </c:pt>
                <c:pt idx="1">
                  <c:v>9.8064999999999998</c:v>
                </c:pt>
              </c:numCache>
            </c:numRef>
          </c:yVal>
          <c:smooth val="1"/>
          <c:extLst>
            <c:ext xmlns:c16="http://schemas.microsoft.com/office/drawing/2014/chart" uri="{C3380CC4-5D6E-409C-BE32-E72D297353CC}">
              <c16:uniqueId val="{00000000-E5E4-4F13-8058-F98848CCF159}"/>
            </c:ext>
          </c:extLst>
        </c:ser>
        <c:ser>
          <c:idx val="1"/>
          <c:order val="1"/>
          <c:tx>
            <c:v>2L</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SDAS!$J$61:$J$63</c:f>
              <c:numCache>
                <c:formatCode>General</c:formatCode>
                <c:ptCount val="3"/>
                <c:pt idx="0">
                  <c:v>80</c:v>
                </c:pt>
                <c:pt idx="1">
                  <c:v>100</c:v>
                </c:pt>
                <c:pt idx="2">
                  <c:v>140</c:v>
                </c:pt>
              </c:numCache>
            </c:numRef>
          </c:xVal>
          <c:yVal>
            <c:numRef>
              <c:f>SDAS!$K$61:$K$63</c:f>
              <c:numCache>
                <c:formatCode>General</c:formatCode>
                <c:ptCount val="3"/>
                <c:pt idx="0">
                  <c:v>13.647375</c:v>
                </c:pt>
                <c:pt idx="1">
                  <c:v>11.035333333333334</c:v>
                </c:pt>
                <c:pt idx="2">
                  <c:v>9.8361428571428569</c:v>
                </c:pt>
              </c:numCache>
            </c:numRef>
          </c:yVal>
          <c:smooth val="1"/>
          <c:extLst>
            <c:ext xmlns:c16="http://schemas.microsoft.com/office/drawing/2014/chart" uri="{C3380CC4-5D6E-409C-BE32-E72D297353CC}">
              <c16:uniqueId val="{00000001-E5E4-4F13-8058-F98848CCF159}"/>
            </c:ext>
          </c:extLst>
        </c:ser>
        <c:ser>
          <c:idx val="2"/>
          <c:order val="2"/>
          <c:tx>
            <c:v>3L</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SDAS!$J$65:$J$67</c:f>
              <c:numCache>
                <c:formatCode>General</c:formatCode>
                <c:ptCount val="3"/>
                <c:pt idx="0">
                  <c:v>80</c:v>
                </c:pt>
                <c:pt idx="1">
                  <c:v>100</c:v>
                </c:pt>
                <c:pt idx="2">
                  <c:v>140</c:v>
                </c:pt>
              </c:numCache>
            </c:numRef>
          </c:xVal>
          <c:yVal>
            <c:numRef>
              <c:f>SDAS!$K$65:$K$67</c:f>
              <c:numCache>
                <c:formatCode>General</c:formatCode>
                <c:ptCount val="3"/>
                <c:pt idx="0">
                  <c:v>9.1948181818181816</c:v>
                </c:pt>
                <c:pt idx="1">
                  <c:v>14.570214285714286</c:v>
                </c:pt>
                <c:pt idx="2">
                  <c:v>13.318538461538461</c:v>
                </c:pt>
              </c:numCache>
            </c:numRef>
          </c:yVal>
          <c:smooth val="1"/>
          <c:extLst>
            <c:ext xmlns:c16="http://schemas.microsoft.com/office/drawing/2014/chart" uri="{C3380CC4-5D6E-409C-BE32-E72D297353CC}">
              <c16:uniqueId val="{00000002-E5E4-4F13-8058-F98848CCF159}"/>
            </c:ext>
          </c:extLst>
        </c:ser>
        <c:ser>
          <c:idx val="3"/>
          <c:order val="3"/>
          <c:tx>
            <c:v>4L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SDAS!$J$69:$J$71</c:f>
              <c:numCache>
                <c:formatCode>General</c:formatCode>
                <c:ptCount val="3"/>
                <c:pt idx="0">
                  <c:v>80</c:v>
                </c:pt>
                <c:pt idx="1">
                  <c:v>100</c:v>
                </c:pt>
                <c:pt idx="2">
                  <c:v>140</c:v>
                </c:pt>
              </c:numCache>
            </c:numRef>
          </c:xVal>
          <c:yVal>
            <c:numRef>
              <c:f>SDAS!$K$69:$K$71</c:f>
              <c:numCache>
                <c:formatCode>General</c:formatCode>
                <c:ptCount val="3"/>
                <c:pt idx="0">
                  <c:v>30.47666666666667</c:v>
                </c:pt>
                <c:pt idx="1">
                  <c:v>12.2098</c:v>
                </c:pt>
                <c:pt idx="2">
                  <c:v>20.303777777777778</c:v>
                </c:pt>
              </c:numCache>
            </c:numRef>
          </c:yVal>
          <c:smooth val="1"/>
          <c:extLst>
            <c:ext xmlns:c16="http://schemas.microsoft.com/office/drawing/2014/chart" uri="{C3380CC4-5D6E-409C-BE32-E72D297353CC}">
              <c16:uniqueId val="{00000003-E5E4-4F13-8058-F98848CCF159}"/>
            </c:ext>
          </c:extLst>
        </c:ser>
        <c:dLbls>
          <c:showLegendKey val="0"/>
          <c:showVal val="0"/>
          <c:showCatName val="0"/>
          <c:showSerName val="0"/>
          <c:showPercent val="0"/>
          <c:showBubbleSize val="0"/>
        </c:dLbls>
        <c:axId val="184419840"/>
        <c:axId val="184434688"/>
      </c:scatterChart>
      <c:valAx>
        <c:axId val="184419840"/>
        <c:scaling>
          <c:orientation val="minMax"/>
          <c:min val="7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Power (w)</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434688"/>
        <c:crosses val="autoZero"/>
        <c:crossBetween val="midCat"/>
      </c:valAx>
      <c:valAx>
        <c:axId val="1844346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SDAS (µM)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419840"/>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just">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v>Scan speed vs SDAS</c:v>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SDAS!$B$53:$B$55</c:f>
              <c:numCache>
                <c:formatCode>General</c:formatCode>
                <c:ptCount val="3"/>
                <c:pt idx="0">
                  <c:v>8</c:v>
                </c:pt>
                <c:pt idx="1">
                  <c:v>10</c:v>
                </c:pt>
                <c:pt idx="2">
                  <c:v>13</c:v>
                </c:pt>
              </c:numCache>
            </c:numRef>
          </c:xVal>
          <c:yVal>
            <c:numRef>
              <c:f>SDAS!$E$53:$E$55</c:f>
              <c:numCache>
                <c:formatCode>General</c:formatCode>
                <c:ptCount val="3"/>
                <c:pt idx="0">
                  <c:v>12.876499999999998</c:v>
                </c:pt>
                <c:pt idx="1">
                  <c:v>22.828500000000002</c:v>
                </c:pt>
                <c:pt idx="2">
                  <c:v>10.547874999999999</c:v>
                </c:pt>
              </c:numCache>
            </c:numRef>
          </c:yVal>
          <c:smooth val="1"/>
          <c:extLst>
            <c:ext xmlns:c16="http://schemas.microsoft.com/office/drawing/2014/chart" uri="{C3380CC4-5D6E-409C-BE32-E72D297353CC}">
              <c16:uniqueId val="{00000000-D9F1-4665-A487-4C41188DD428}"/>
            </c:ext>
          </c:extLst>
        </c:ser>
        <c:dLbls>
          <c:dLblPos val="t"/>
          <c:showLegendKey val="0"/>
          <c:showVal val="1"/>
          <c:showCatName val="0"/>
          <c:showSerName val="0"/>
          <c:showPercent val="0"/>
          <c:showBubbleSize val="0"/>
        </c:dLbls>
        <c:axId val="184471936"/>
        <c:axId val="184475008"/>
      </c:scatterChart>
      <c:valAx>
        <c:axId val="184471936"/>
        <c:scaling>
          <c:orientation val="minMax"/>
          <c:min val="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Scan speed (mm/s)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475008"/>
        <c:crosses val="autoZero"/>
        <c:crossBetween val="midCat"/>
      </c:valAx>
      <c:valAx>
        <c:axId val="1844750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SDAS (µm)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471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939529280151456"/>
          <c:y val="0.2389049919484702"/>
          <c:w val="0.77762127275074222"/>
          <c:h val="0.52661315886238869"/>
        </c:manualLayout>
      </c:layout>
      <c:scatterChart>
        <c:scatterStyle val="smoothMarker"/>
        <c:varyColors val="0"/>
        <c:ser>
          <c:idx val="0"/>
          <c:order val="0"/>
          <c:tx>
            <c:v>Hatch space vs SDAS</c:v>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SDAS!$B$58:$B$60</c:f>
              <c:numCache>
                <c:formatCode>General</c:formatCode>
                <c:ptCount val="3"/>
                <c:pt idx="0">
                  <c:v>0.25</c:v>
                </c:pt>
                <c:pt idx="1">
                  <c:v>0.5</c:v>
                </c:pt>
                <c:pt idx="2">
                  <c:v>0.6</c:v>
                </c:pt>
              </c:numCache>
            </c:numRef>
          </c:xVal>
          <c:yVal>
            <c:numRef>
              <c:f>SDAS!$E$58:$E$60</c:f>
              <c:numCache>
                <c:formatCode>General</c:formatCode>
                <c:ptCount val="3"/>
                <c:pt idx="0">
                  <c:v>15.598111111111113</c:v>
                </c:pt>
                <c:pt idx="1">
                  <c:v>25.456250000000001</c:v>
                </c:pt>
                <c:pt idx="2">
                  <c:v>12.467142857142857</c:v>
                </c:pt>
              </c:numCache>
            </c:numRef>
          </c:yVal>
          <c:smooth val="1"/>
          <c:extLst>
            <c:ext xmlns:c16="http://schemas.microsoft.com/office/drawing/2014/chart" uri="{C3380CC4-5D6E-409C-BE32-E72D297353CC}">
              <c16:uniqueId val="{00000000-BF08-4F92-B151-61CDBE568295}"/>
            </c:ext>
          </c:extLst>
        </c:ser>
        <c:dLbls>
          <c:dLblPos val="t"/>
          <c:showLegendKey val="0"/>
          <c:showVal val="1"/>
          <c:showCatName val="0"/>
          <c:showSerName val="0"/>
          <c:showPercent val="0"/>
          <c:showBubbleSize val="0"/>
        </c:dLbls>
        <c:axId val="184503680"/>
        <c:axId val="184507008"/>
      </c:scatterChart>
      <c:valAx>
        <c:axId val="184503680"/>
        <c:scaling>
          <c:orientation val="minMax"/>
          <c:min val="0.2"/>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Hatch</a:t>
                </a:r>
                <a:r>
                  <a:rPr lang="en-IN" baseline="0"/>
                  <a:t> spce (mm)</a:t>
                </a:r>
                <a:endParaRPr lang="en-IN"/>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507008"/>
        <c:crosses val="autoZero"/>
        <c:crossBetween val="midCat"/>
      </c:valAx>
      <c:valAx>
        <c:axId val="1845070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SDAS (µm)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5036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Scan strategy vs SDAS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8918154314680127"/>
          <c:y val="0.2354920634920635"/>
          <c:w val="0.76501693013564154"/>
          <c:h val="0.59686789151356079"/>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SDAS!$B$68:$B$70</c:f>
              <c:strCache>
                <c:ptCount val="3"/>
                <c:pt idx="0">
                  <c:v>H</c:v>
                </c:pt>
                <c:pt idx="1">
                  <c:v>V</c:v>
                </c:pt>
                <c:pt idx="2">
                  <c:v>D</c:v>
                </c:pt>
              </c:strCache>
            </c:strRef>
          </c:cat>
          <c:val>
            <c:numRef>
              <c:f>SDAS!$C$68:$C$70</c:f>
              <c:numCache>
                <c:formatCode>General</c:formatCode>
                <c:ptCount val="3"/>
                <c:pt idx="0">
                  <c:v>8.905846153846154</c:v>
                </c:pt>
                <c:pt idx="1">
                  <c:v>10.234133333333334</c:v>
                </c:pt>
                <c:pt idx="2">
                  <c:v>43.4024</c:v>
                </c:pt>
              </c:numCache>
            </c:numRef>
          </c:val>
          <c:extLst>
            <c:ext xmlns:c16="http://schemas.microsoft.com/office/drawing/2014/chart" uri="{C3380CC4-5D6E-409C-BE32-E72D297353CC}">
              <c16:uniqueId val="{00000000-74C7-406E-80C4-102379E41967}"/>
            </c:ext>
          </c:extLst>
        </c:ser>
        <c:dLbls>
          <c:showLegendKey val="0"/>
          <c:showVal val="1"/>
          <c:showCatName val="0"/>
          <c:showSerName val="0"/>
          <c:showPercent val="0"/>
          <c:showBubbleSize val="0"/>
        </c:dLbls>
        <c:gapWidth val="150"/>
        <c:axId val="184539776"/>
        <c:axId val="184567680"/>
      </c:barChart>
      <c:catAx>
        <c:axId val="18453977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Scan strategy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567680"/>
        <c:crosses val="autoZero"/>
        <c:auto val="1"/>
        <c:lblAlgn val="ctr"/>
        <c:lblOffset val="100"/>
        <c:noMultiLvlLbl val="0"/>
      </c:catAx>
      <c:valAx>
        <c:axId val="1845676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SDAS (µm)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5397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Particle size distribution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6978642330339364"/>
          <c:y val="0.17348115303647824"/>
          <c:w val="0.77743845769273501"/>
          <c:h val="0.58041975725291883"/>
        </c:manualLayout>
      </c:layout>
      <c:scatterChart>
        <c:scatterStyle val="smoothMarker"/>
        <c:varyColors val="0"/>
        <c:ser>
          <c:idx val="0"/>
          <c:order val="0"/>
          <c:spPr>
            <a:ln w="19050" cap="rnd">
              <a:noFill/>
              <a:round/>
            </a:ln>
            <a:effectLst/>
          </c:spPr>
          <c:marker>
            <c:symbol val="none"/>
          </c:marker>
          <c:errBars>
            <c:errDir val="y"/>
            <c:errBarType val="minus"/>
            <c:errValType val="percentage"/>
            <c:noEndCap val="1"/>
            <c:val val="100"/>
            <c:spPr>
              <a:noFill/>
              <a:ln w="571500" cap="flat" cmpd="sng" algn="ctr">
                <a:solidFill>
                  <a:schemeClr val="tx1">
                    <a:lumMod val="75000"/>
                    <a:lumOff val="25000"/>
                  </a:schemeClr>
                </a:solidFill>
                <a:round/>
              </a:ln>
              <a:effectLst/>
            </c:spPr>
          </c:errBars>
          <c:xVal>
            <c:numRef>
              <c:f>'[Copy of 500x_local.xlsb]500x cu powder'!$F$5:$F$10</c:f>
              <c:numCache>
                <c:formatCode>General</c:formatCode>
                <c:ptCount val="6"/>
                <c:pt idx="0">
                  <c:v>15</c:v>
                </c:pt>
                <c:pt idx="1">
                  <c:v>25</c:v>
                </c:pt>
                <c:pt idx="2">
                  <c:v>35</c:v>
                </c:pt>
                <c:pt idx="3">
                  <c:v>45</c:v>
                </c:pt>
                <c:pt idx="4">
                  <c:v>55</c:v>
                </c:pt>
                <c:pt idx="5">
                  <c:v>65</c:v>
                </c:pt>
              </c:numCache>
            </c:numRef>
          </c:xVal>
          <c:yVal>
            <c:numRef>
              <c:f>'[Copy of 500x_local.xlsb]500x cu powder'!$G$5:$G$10</c:f>
              <c:numCache>
                <c:formatCode>General</c:formatCode>
                <c:ptCount val="6"/>
                <c:pt idx="0">
                  <c:v>0</c:v>
                </c:pt>
                <c:pt idx="1">
                  <c:v>8</c:v>
                </c:pt>
                <c:pt idx="2">
                  <c:v>7</c:v>
                </c:pt>
                <c:pt idx="3">
                  <c:v>2</c:v>
                </c:pt>
                <c:pt idx="4">
                  <c:v>2</c:v>
                </c:pt>
                <c:pt idx="5">
                  <c:v>1</c:v>
                </c:pt>
              </c:numCache>
            </c:numRef>
          </c:yVal>
          <c:smooth val="1"/>
          <c:extLst>
            <c:ext xmlns:c16="http://schemas.microsoft.com/office/drawing/2014/chart" uri="{C3380CC4-5D6E-409C-BE32-E72D297353CC}">
              <c16:uniqueId val="{00000000-F43F-4086-A007-06E5F60079C3}"/>
            </c:ext>
          </c:extLst>
        </c:ser>
        <c:ser>
          <c:idx val="1"/>
          <c:order val="1"/>
          <c:spPr>
            <a:ln w="19050" cap="rnd">
              <a:solidFill>
                <a:schemeClr val="accent2"/>
              </a:solidFill>
              <a:round/>
            </a:ln>
            <a:effectLst/>
          </c:spPr>
          <c:marker>
            <c:symbol val="none"/>
          </c:marker>
          <c:xVal>
            <c:numRef>
              <c:f>'[Copy of 500x_local.xlsb]500x cu powder'!$F$20:$F$70</c:f>
              <c:numCache>
                <c:formatCode>General</c:formatCode>
                <c:ptCount val="51"/>
                <c:pt idx="0">
                  <c:v>15</c:v>
                </c:pt>
                <c:pt idx="1">
                  <c:v>16</c:v>
                </c:pt>
                <c:pt idx="2">
                  <c:v>17</c:v>
                </c:pt>
                <c:pt idx="3">
                  <c:v>18</c:v>
                </c:pt>
                <c:pt idx="4">
                  <c:v>19</c:v>
                </c:pt>
                <c:pt idx="5">
                  <c:v>20</c:v>
                </c:pt>
                <c:pt idx="6">
                  <c:v>21</c:v>
                </c:pt>
                <c:pt idx="7">
                  <c:v>22</c:v>
                </c:pt>
                <c:pt idx="8">
                  <c:v>23</c:v>
                </c:pt>
                <c:pt idx="9">
                  <c:v>24</c:v>
                </c:pt>
                <c:pt idx="10">
                  <c:v>25</c:v>
                </c:pt>
                <c:pt idx="11">
                  <c:v>26</c:v>
                </c:pt>
                <c:pt idx="12">
                  <c:v>27</c:v>
                </c:pt>
                <c:pt idx="13">
                  <c:v>28</c:v>
                </c:pt>
                <c:pt idx="14">
                  <c:v>29</c:v>
                </c:pt>
                <c:pt idx="15">
                  <c:v>30</c:v>
                </c:pt>
                <c:pt idx="16">
                  <c:v>31</c:v>
                </c:pt>
                <c:pt idx="17">
                  <c:v>32</c:v>
                </c:pt>
                <c:pt idx="18">
                  <c:v>33</c:v>
                </c:pt>
                <c:pt idx="19">
                  <c:v>34</c:v>
                </c:pt>
                <c:pt idx="20">
                  <c:v>35</c:v>
                </c:pt>
                <c:pt idx="21">
                  <c:v>36</c:v>
                </c:pt>
                <c:pt idx="22">
                  <c:v>37</c:v>
                </c:pt>
                <c:pt idx="23">
                  <c:v>38</c:v>
                </c:pt>
                <c:pt idx="24">
                  <c:v>39</c:v>
                </c:pt>
                <c:pt idx="25">
                  <c:v>40</c:v>
                </c:pt>
                <c:pt idx="26">
                  <c:v>41</c:v>
                </c:pt>
                <c:pt idx="27">
                  <c:v>42</c:v>
                </c:pt>
                <c:pt idx="28">
                  <c:v>43</c:v>
                </c:pt>
                <c:pt idx="29">
                  <c:v>44</c:v>
                </c:pt>
                <c:pt idx="30">
                  <c:v>45</c:v>
                </c:pt>
                <c:pt idx="31">
                  <c:v>46</c:v>
                </c:pt>
                <c:pt idx="32">
                  <c:v>47</c:v>
                </c:pt>
                <c:pt idx="33">
                  <c:v>48</c:v>
                </c:pt>
                <c:pt idx="34">
                  <c:v>49</c:v>
                </c:pt>
                <c:pt idx="35">
                  <c:v>50</c:v>
                </c:pt>
                <c:pt idx="36">
                  <c:v>51</c:v>
                </c:pt>
                <c:pt idx="37">
                  <c:v>52</c:v>
                </c:pt>
                <c:pt idx="38">
                  <c:v>53</c:v>
                </c:pt>
                <c:pt idx="39">
                  <c:v>54</c:v>
                </c:pt>
                <c:pt idx="40">
                  <c:v>55</c:v>
                </c:pt>
                <c:pt idx="41">
                  <c:v>56</c:v>
                </c:pt>
                <c:pt idx="42">
                  <c:v>57</c:v>
                </c:pt>
                <c:pt idx="43">
                  <c:v>58</c:v>
                </c:pt>
                <c:pt idx="44">
                  <c:v>59</c:v>
                </c:pt>
                <c:pt idx="45">
                  <c:v>60</c:v>
                </c:pt>
                <c:pt idx="46">
                  <c:v>61</c:v>
                </c:pt>
                <c:pt idx="47">
                  <c:v>62</c:v>
                </c:pt>
                <c:pt idx="48">
                  <c:v>63</c:v>
                </c:pt>
                <c:pt idx="49">
                  <c:v>64</c:v>
                </c:pt>
                <c:pt idx="50">
                  <c:v>65</c:v>
                </c:pt>
              </c:numCache>
            </c:numRef>
          </c:xVal>
          <c:yVal>
            <c:numRef>
              <c:f>'[Copy of 500x_local.xlsb]500x cu powder'!$G$20:$G$70</c:f>
              <c:numCache>
                <c:formatCode>General</c:formatCode>
                <c:ptCount val="51"/>
                <c:pt idx="0">
                  <c:v>2.7280495850105719</c:v>
                </c:pt>
                <c:pt idx="1">
                  <c:v>3.0430105300529786</c:v>
                </c:pt>
                <c:pt idx="2">
                  <c:v>3.3704225327051613</c:v>
                </c:pt>
                <c:pt idx="3">
                  <c:v>3.7067640546525671</c:v>
                </c:pt>
                <c:pt idx="4">
                  <c:v>4.047950892361512</c:v>
                </c:pt>
                <c:pt idx="5">
                  <c:v>4.3894006792051421</c:v>
                </c:pt>
                <c:pt idx="6">
                  <c:v>4.7261218743378306</c:v>
                </c:pt>
                <c:pt idx="7">
                  <c:v>5.0528255686546526</c:v>
                </c:pt>
                <c:pt idx="8">
                  <c:v>5.3640571238539758</c:v>
                </c:pt>
                <c:pt idx="9">
                  <c:v>5.6543434099871401</c:v>
                </c:pt>
                <c:pt idx="10">
                  <c:v>5.9183503068309387</c:v>
                </c:pt>
                <c:pt idx="11">
                  <c:v>6.1510442675716543</c:v>
                </c:pt>
                <c:pt idx="12">
                  <c:v>6.3478511810979867</c:v>
                </c:pt>
                <c:pt idx="13">
                  <c:v>6.5048055655742623</c:v>
                </c:pt>
                <c:pt idx="14">
                  <c:v>6.6186833120083648</c:v>
                </c:pt>
                <c:pt idx="15">
                  <c:v>6.6871117769509336</c:v>
                </c:pt>
                <c:pt idx="16">
                  <c:v>6.7086519750830202</c:v>
                </c:pt>
                <c:pt idx="17">
                  <c:v>6.6828488950205642</c:v>
                </c:pt>
                <c:pt idx="18">
                  <c:v>6.6102474810158283</c:v>
                </c:pt>
                <c:pt idx="19">
                  <c:v>6.492373496525806</c:v>
                </c:pt>
                <c:pt idx="20">
                  <c:v>6.3316802082440589</c:v>
                </c:pt>
                <c:pt idx="21">
                  <c:v>6.1314634927684351</c:v>
                </c:pt>
                <c:pt idx="22">
                  <c:v>5.8957494687453398</c:v>
                </c:pt>
                <c:pt idx="23">
                  <c:v>5.629160003670953</c:v>
                </c:pt>
                <c:pt idx="24">
                  <c:v>5.3367623643421584</c:v>
                </c:pt>
                <c:pt idx="25">
                  <c:v>5.0239098253331189</c:v>
                </c:pt>
                <c:pt idx="26">
                  <c:v>4.6960802001641824</c:v>
                </c:pt>
                <c:pt idx="27">
                  <c:v>4.3587190222137204</c:v>
                </c:pt>
                <c:pt idx="28">
                  <c:v>4.0170935102368563</c:v>
                </c:pt>
                <c:pt idx="29">
                  <c:v>3.6761625623271237</c:v>
                </c:pt>
                <c:pt idx="30">
                  <c:v>3.340466905022843</c:v>
                </c:pt>
                <c:pt idx="31">
                  <c:v>3.0140422643057194</c:v>
                </c:pt>
                <c:pt idx="32">
                  <c:v>2.7003571094149539</c:v>
                </c:pt>
                <c:pt idx="33">
                  <c:v>2.4022752326262511</c:v>
                </c:pt>
                <c:pt idx="34">
                  <c:v>2.1220422433851578</c:v>
                </c:pt>
                <c:pt idx="35">
                  <c:v>1.8612940347325826</c:v>
                </c:pt>
                <c:pt idx="36">
                  <c:v>1.6210844682488483</c:v>
                </c:pt>
                <c:pt idx="37">
                  <c:v>1.4019289467960978</c:v>
                </c:pt>
                <c:pt idx="38">
                  <c:v>1.2038602098487867</c:v>
                </c:pt>
                <c:pt idx="39">
                  <c:v>1.0264925850390714</c:v>
                </c:pt>
                <c:pt idx="40">
                  <c:v>0.86909103841829938</c:v>
                </c:pt>
                <c:pt idx="41">
                  <c:v>0.73064165084275001</c:v>
                </c:pt>
                <c:pt idx="42">
                  <c:v>0.6099205679522528</c:v>
                </c:pt>
                <c:pt idx="43">
                  <c:v>0.50555898253159215</c:v>
                </c:pt>
                <c:pt idx="44">
                  <c:v>0.41610226727202049</c:v>
                </c:pt>
                <c:pt idx="45">
                  <c:v>0.34006194325811978</c:v>
                </c:pt>
                <c:pt idx="46">
                  <c:v>0.27595971085993315</c:v>
                </c:pt>
                <c:pt idx="47">
                  <c:v>0.22236325833007944</c:v>
                </c:pt>
                <c:pt idx="48">
                  <c:v>0.17791398042632883</c:v>
                </c:pt>
                <c:pt idx="49">
                  <c:v>0.14134707380339276</c:v>
                </c:pt>
                <c:pt idx="50">
                  <c:v>0.11150472397046612</c:v>
                </c:pt>
              </c:numCache>
            </c:numRef>
          </c:yVal>
          <c:smooth val="1"/>
          <c:extLst>
            <c:ext xmlns:c16="http://schemas.microsoft.com/office/drawing/2014/chart" uri="{C3380CC4-5D6E-409C-BE32-E72D297353CC}">
              <c16:uniqueId val="{00000001-F43F-4086-A007-06E5F60079C3}"/>
            </c:ext>
          </c:extLst>
        </c:ser>
        <c:dLbls>
          <c:showLegendKey val="0"/>
          <c:showVal val="0"/>
          <c:showCatName val="0"/>
          <c:showSerName val="0"/>
          <c:showPercent val="0"/>
          <c:showBubbleSize val="0"/>
        </c:dLbls>
        <c:axId val="182848128"/>
        <c:axId val="182858496"/>
      </c:scatterChart>
      <c:valAx>
        <c:axId val="182848128"/>
        <c:scaling>
          <c:orientation val="minMax"/>
          <c:min val="1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200">
                    <a:solidFill>
                      <a:schemeClr val="accent1"/>
                    </a:solidFill>
                  </a:rPr>
                  <a:t>Particle</a:t>
                </a:r>
                <a:r>
                  <a:rPr lang="en-IN" sz="1200" baseline="0">
                    <a:solidFill>
                      <a:schemeClr val="accent1"/>
                    </a:solidFill>
                  </a:rPr>
                  <a:t> Size (µm)</a:t>
                </a:r>
                <a:endParaRPr lang="en-IN" sz="1200">
                  <a:solidFill>
                    <a:schemeClr val="accent1"/>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858496"/>
        <c:crosses val="autoZero"/>
        <c:crossBetween val="midCat"/>
      </c:valAx>
      <c:valAx>
        <c:axId val="1828584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400">
                    <a:solidFill>
                      <a:schemeClr val="accent1"/>
                    </a:solidFill>
                  </a:rPr>
                  <a:t>Frequency</a:t>
                </a:r>
                <a:r>
                  <a:rPr lang="en-IN"/>
                  <a:t> </a:t>
                </a:r>
              </a:p>
            </c:rich>
          </c:tx>
          <c:layout>
            <c:manualLayout>
              <c:xMode val="edge"/>
              <c:yMode val="edge"/>
              <c:x val="2.6800670016750419E-2"/>
              <c:y val="0.35423797623146908"/>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84812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Power vs Porosity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6311836091942122"/>
          <c:y val="0.16816155117965409"/>
          <c:w val="0.76731271010852808"/>
          <c:h val="0.64942335813648155"/>
        </c:manualLayout>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xVal>
            <c:numRef>
              <c:f>POROSITY!$C$4:$C$15</c:f>
              <c:numCache>
                <c:formatCode>General</c:formatCode>
                <c:ptCount val="12"/>
                <c:pt idx="0">
                  <c:v>80</c:v>
                </c:pt>
                <c:pt idx="1">
                  <c:v>80</c:v>
                </c:pt>
                <c:pt idx="2">
                  <c:v>80</c:v>
                </c:pt>
                <c:pt idx="3">
                  <c:v>80</c:v>
                </c:pt>
                <c:pt idx="4">
                  <c:v>100</c:v>
                </c:pt>
                <c:pt idx="5">
                  <c:v>100</c:v>
                </c:pt>
                <c:pt idx="6">
                  <c:v>100</c:v>
                </c:pt>
                <c:pt idx="7">
                  <c:v>100</c:v>
                </c:pt>
                <c:pt idx="8">
                  <c:v>140</c:v>
                </c:pt>
                <c:pt idx="9">
                  <c:v>140</c:v>
                </c:pt>
                <c:pt idx="10">
                  <c:v>140</c:v>
                </c:pt>
                <c:pt idx="11">
                  <c:v>140</c:v>
                </c:pt>
              </c:numCache>
            </c:numRef>
          </c:xVal>
          <c:yVal>
            <c:numRef>
              <c:f>POROSITY!$D$4:$D$15</c:f>
              <c:numCache>
                <c:formatCode>General</c:formatCode>
                <c:ptCount val="12"/>
                <c:pt idx="0">
                  <c:v>13.064</c:v>
                </c:pt>
                <c:pt idx="1">
                  <c:v>26.152999999999999</c:v>
                </c:pt>
                <c:pt idx="2">
                  <c:v>39.506</c:v>
                </c:pt>
                <c:pt idx="3">
                  <c:v>41.706000000000003</c:v>
                </c:pt>
                <c:pt idx="4">
                  <c:v>12.795999999999999</c:v>
                </c:pt>
                <c:pt idx="5">
                  <c:v>14.683</c:v>
                </c:pt>
                <c:pt idx="6">
                  <c:v>15.346</c:v>
                </c:pt>
                <c:pt idx="7">
                  <c:v>17.178000000000001</c:v>
                </c:pt>
                <c:pt idx="8">
                  <c:v>2.754</c:v>
                </c:pt>
                <c:pt idx="9">
                  <c:v>8.9499999999999993</c:v>
                </c:pt>
                <c:pt idx="10">
                  <c:v>9.048</c:v>
                </c:pt>
                <c:pt idx="11">
                  <c:v>16.858000000000001</c:v>
                </c:pt>
              </c:numCache>
            </c:numRef>
          </c:yVal>
          <c:smooth val="0"/>
          <c:extLst>
            <c:ext xmlns:c16="http://schemas.microsoft.com/office/drawing/2014/chart" uri="{C3380CC4-5D6E-409C-BE32-E72D297353CC}">
              <c16:uniqueId val="{00000000-6759-404C-89DD-D6CDC3599696}"/>
            </c:ext>
          </c:extLst>
        </c:ser>
        <c:dLbls>
          <c:showLegendKey val="0"/>
          <c:showVal val="0"/>
          <c:showCatName val="0"/>
          <c:showSerName val="0"/>
          <c:showPercent val="0"/>
          <c:showBubbleSize val="0"/>
        </c:dLbls>
        <c:axId val="182804480"/>
        <c:axId val="182806784"/>
      </c:scatterChart>
      <c:valAx>
        <c:axId val="182804480"/>
        <c:scaling>
          <c:orientation val="minMax"/>
          <c:min val="7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Power (W)</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806784"/>
        <c:crosses val="autoZero"/>
        <c:crossBetween val="midCat"/>
      </c:valAx>
      <c:valAx>
        <c:axId val="182806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Porosity</a:t>
                </a:r>
                <a:r>
                  <a:rPr lang="en-IN" baseline="0"/>
                  <a:t> %</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804480"/>
        <c:crosses val="autoZero"/>
        <c:crossBetween val="midCat"/>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1907636830302685"/>
          <c:y val="0.15955779089201261"/>
          <c:w val="0.71782422802321133"/>
          <c:h val="0.64512133075986611"/>
        </c:manualLayout>
      </c:layout>
      <c:scatterChart>
        <c:scatterStyle val="lineMarker"/>
        <c:varyColors val="0"/>
        <c:ser>
          <c:idx val="0"/>
          <c:order val="0"/>
          <c:tx>
            <c:v>Power vs relative density</c:v>
          </c:tx>
          <c:spPr>
            <a:ln w="25400" cap="rnd">
              <a:noFill/>
              <a:round/>
            </a:ln>
            <a:effectLst/>
          </c:spPr>
          <c:marker>
            <c:symbol val="circle"/>
            <c:size val="5"/>
            <c:spPr>
              <a:solidFill>
                <a:schemeClr val="accent1"/>
              </a:solidFill>
              <a:ln w="9525">
                <a:solidFill>
                  <a:schemeClr val="accent1"/>
                </a:solidFill>
              </a:ln>
              <a:effectLst/>
            </c:spPr>
          </c:marker>
          <c:xVal>
            <c:numRef>
              <c:f>Sheet3!$A$1:$A$12</c:f>
              <c:numCache>
                <c:formatCode>General</c:formatCode>
                <c:ptCount val="12"/>
                <c:pt idx="0">
                  <c:v>80</c:v>
                </c:pt>
                <c:pt idx="1">
                  <c:v>80</c:v>
                </c:pt>
                <c:pt idx="2">
                  <c:v>80</c:v>
                </c:pt>
                <c:pt idx="3">
                  <c:v>80</c:v>
                </c:pt>
                <c:pt idx="4">
                  <c:v>100</c:v>
                </c:pt>
                <c:pt idx="5">
                  <c:v>100</c:v>
                </c:pt>
                <c:pt idx="6">
                  <c:v>100</c:v>
                </c:pt>
                <c:pt idx="7">
                  <c:v>100</c:v>
                </c:pt>
                <c:pt idx="8">
                  <c:v>140</c:v>
                </c:pt>
                <c:pt idx="9">
                  <c:v>140</c:v>
                </c:pt>
                <c:pt idx="10">
                  <c:v>140</c:v>
                </c:pt>
                <c:pt idx="11">
                  <c:v>140</c:v>
                </c:pt>
              </c:numCache>
            </c:numRef>
          </c:xVal>
          <c:yVal>
            <c:numRef>
              <c:f>Sheet3!$B$1:$B$12</c:f>
              <c:numCache>
                <c:formatCode>General</c:formatCode>
                <c:ptCount val="12"/>
                <c:pt idx="0">
                  <c:v>86.936000000000007</c:v>
                </c:pt>
                <c:pt idx="1">
                  <c:v>73.847000000000008</c:v>
                </c:pt>
                <c:pt idx="2">
                  <c:v>60.494</c:v>
                </c:pt>
                <c:pt idx="3">
                  <c:v>58.293999999999997</c:v>
                </c:pt>
                <c:pt idx="4">
                  <c:v>87.204000000000008</c:v>
                </c:pt>
                <c:pt idx="5">
                  <c:v>85.317000000000007</c:v>
                </c:pt>
                <c:pt idx="6">
                  <c:v>84.653999999999996</c:v>
                </c:pt>
                <c:pt idx="7">
                  <c:v>82.822000000000003</c:v>
                </c:pt>
                <c:pt idx="8">
                  <c:v>97.245999999999995</c:v>
                </c:pt>
                <c:pt idx="9">
                  <c:v>91.05</c:v>
                </c:pt>
                <c:pt idx="10">
                  <c:v>90.951999999999998</c:v>
                </c:pt>
                <c:pt idx="11">
                  <c:v>83.141999999999996</c:v>
                </c:pt>
              </c:numCache>
            </c:numRef>
          </c:yVal>
          <c:smooth val="0"/>
          <c:extLst>
            <c:ext xmlns:c16="http://schemas.microsoft.com/office/drawing/2014/chart" uri="{C3380CC4-5D6E-409C-BE32-E72D297353CC}">
              <c16:uniqueId val="{00000000-4BE8-4654-B385-D3563A83A51E}"/>
            </c:ext>
          </c:extLst>
        </c:ser>
        <c:dLbls>
          <c:showLegendKey val="0"/>
          <c:showVal val="0"/>
          <c:showCatName val="0"/>
          <c:showSerName val="0"/>
          <c:showPercent val="0"/>
          <c:showBubbleSize val="0"/>
        </c:dLbls>
        <c:axId val="182815360"/>
        <c:axId val="182834304"/>
      </c:scatterChart>
      <c:valAx>
        <c:axId val="182815360"/>
        <c:scaling>
          <c:orientation val="minMax"/>
          <c:min val="7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Power (W)</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834304"/>
        <c:crosses val="autoZero"/>
        <c:crossBetween val="midCat"/>
        <c:majorUnit val="10"/>
      </c:valAx>
      <c:valAx>
        <c:axId val="182834304"/>
        <c:scaling>
          <c:orientation val="minMax"/>
          <c:max val="100"/>
          <c:min val="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Relative density</a:t>
                </a:r>
              </a:p>
              <a:p>
                <a:pPr>
                  <a:defRPr/>
                </a:pP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8153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Speed vs Porosity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745584134249787"/>
          <c:y val="0.1973640353998764"/>
          <c:w val="0.75486494203014309"/>
          <c:h val="0.50349834155567508"/>
        </c:manualLayout>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POROSITY!$B$18:$B$20</c:f>
              <c:numCache>
                <c:formatCode>General</c:formatCode>
                <c:ptCount val="3"/>
                <c:pt idx="0">
                  <c:v>8</c:v>
                </c:pt>
                <c:pt idx="1">
                  <c:v>10</c:v>
                </c:pt>
                <c:pt idx="2">
                  <c:v>13</c:v>
                </c:pt>
              </c:numCache>
            </c:numRef>
          </c:xVal>
          <c:yVal>
            <c:numRef>
              <c:f>POROSITY!$C$18:$C$20</c:f>
              <c:numCache>
                <c:formatCode>General</c:formatCode>
                <c:ptCount val="3"/>
                <c:pt idx="0">
                  <c:v>12.96</c:v>
                </c:pt>
                <c:pt idx="1">
                  <c:v>22.044</c:v>
                </c:pt>
                <c:pt idx="2">
                  <c:v>34.999000000000002</c:v>
                </c:pt>
              </c:numCache>
            </c:numRef>
          </c:yVal>
          <c:smooth val="0"/>
          <c:extLst>
            <c:ext xmlns:c16="http://schemas.microsoft.com/office/drawing/2014/chart" uri="{C3380CC4-5D6E-409C-BE32-E72D297353CC}">
              <c16:uniqueId val="{00000000-CDAF-417A-A138-587CD0C0948E}"/>
            </c:ext>
          </c:extLst>
        </c:ser>
        <c:dLbls>
          <c:dLblPos val="t"/>
          <c:showLegendKey val="0"/>
          <c:showVal val="1"/>
          <c:showCatName val="0"/>
          <c:showSerName val="0"/>
          <c:showPercent val="0"/>
          <c:showBubbleSize val="0"/>
        </c:dLbls>
        <c:axId val="182744192"/>
        <c:axId val="182747520"/>
      </c:scatterChart>
      <c:valAx>
        <c:axId val="182744192"/>
        <c:scaling>
          <c:orientation val="minMax"/>
          <c:min val="6"/>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Speed (mm/s)</a:t>
                </a:r>
              </a:p>
            </c:rich>
          </c:tx>
          <c:layout>
            <c:manualLayout>
              <c:xMode val="edge"/>
              <c:yMode val="edge"/>
              <c:x val="0.40320003010376382"/>
              <c:y val="0.7928843894513185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747520"/>
        <c:crosses val="autoZero"/>
        <c:crossBetween val="midCat"/>
      </c:valAx>
      <c:valAx>
        <c:axId val="1827475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Porosity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74419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788851002460404"/>
          <c:y val="0.20278041074249609"/>
          <c:w val="0.72050541542408442"/>
          <c:h val="0.48503439439738277"/>
        </c:manualLayout>
      </c:layout>
      <c:scatterChart>
        <c:scatterStyle val="smoothMarker"/>
        <c:varyColors val="0"/>
        <c:ser>
          <c:idx val="0"/>
          <c:order val="0"/>
          <c:tx>
            <c:v>Speed vs Relative Density</c:v>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Sheet3!$A$19:$A$21</c:f>
              <c:numCache>
                <c:formatCode>General</c:formatCode>
                <c:ptCount val="3"/>
                <c:pt idx="0">
                  <c:v>8</c:v>
                </c:pt>
                <c:pt idx="1">
                  <c:v>10</c:v>
                </c:pt>
                <c:pt idx="2">
                  <c:v>13</c:v>
                </c:pt>
              </c:numCache>
            </c:numRef>
          </c:xVal>
          <c:yVal>
            <c:numRef>
              <c:f>Sheet3!$B$19:$B$21</c:f>
              <c:numCache>
                <c:formatCode>General</c:formatCode>
                <c:ptCount val="3"/>
                <c:pt idx="0">
                  <c:v>87.039999999999992</c:v>
                </c:pt>
                <c:pt idx="1">
                  <c:v>77.956000000000003</c:v>
                </c:pt>
                <c:pt idx="2">
                  <c:v>65.001000000000005</c:v>
                </c:pt>
              </c:numCache>
            </c:numRef>
          </c:yVal>
          <c:smooth val="1"/>
          <c:extLst>
            <c:ext xmlns:c16="http://schemas.microsoft.com/office/drawing/2014/chart" uri="{C3380CC4-5D6E-409C-BE32-E72D297353CC}">
              <c16:uniqueId val="{00000000-ACE5-4DC3-87E2-B4EA735A5679}"/>
            </c:ext>
          </c:extLst>
        </c:ser>
        <c:dLbls>
          <c:dLblPos val="t"/>
          <c:showLegendKey val="0"/>
          <c:showVal val="1"/>
          <c:showCatName val="0"/>
          <c:showSerName val="0"/>
          <c:showPercent val="0"/>
          <c:showBubbleSize val="0"/>
        </c:dLbls>
        <c:axId val="183193984"/>
        <c:axId val="183197056"/>
      </c:scatterChart>
      <c:valAx>
        <c:axId val="183193984"/>
        <c:scaling>
          <c:orientation val="minMax"/>
          <c:min val="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Scan speed (mm/s)</a:t>
                </a:r>
              </a:p>
            </c:rich>
          </c:tx>
          <c:layout>
            <c:manualLayout>
              <c:xMode val="edge"/>
              <c:yMode val="edge"/>
              <c:x val="0.40085675262721215"/>
              <c:y val="0.800568810817552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197056"/>
        <c:crosses val="autoZero"/>
        <c:crossBetween val="midCat"/>
      </c:valAx>
      <c:valAx>
        <c:axId val="183197056"/>
        <c:scaling>
          <c:orientation val="minMax"/>
          <c:min val="6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Reative density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1939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t>Hatch space vs Porosity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POROSITY!$B$28:$B$30</c:f>
              <c:numCache>
                <c:formatCode>General</c:formatCode>
                <c:ptCount val="3"/>
                <c:pt idx="0">
                  <c:v>0.25</c:v>
                </c:pt>
                <c:pt idx="1">
                  <c:v>0.5</c:v>
                </c:pt>
                <c:pt idx="2">
                  <c:v>0.6</c:v>
                </c:pt>
              </c:numCache>
            </c:numRef>
          </c:xVal>
          <c:yVal>
            <c:numRef>
              <c:f>POROSITY!$C$28:$C$30</c:f>
              <c:numCache>
                <c:formatCode>General</c:formatCode>
                <c:ptCount val="3"/>
                <c:pt idx="0">
                  <c:v>5.5720000000000001</c:v>
                </c:pt>
                <c:pt idx="1">
                  <c:v>6.2119999999999997</c:v>
                </c:pt>
                <c:pt idx="2">
                  <c:v>13.433</c:v>
                </c:pt>
              </c:numCache>
            </c:numRef>
          </c:yVal>
          <c:smooth val="0"/>
          <c:extLst>
            <c:ext xmlns:c16="http://schemas.microsoft.com/office/drawing/2014/chart" uri="{C3380CC4-5D6E-409C-BE32-E72D297353CC}">
              <c16:uniqueId val="{00000000-6874-4455-A5D3-492BC131E34A}"/>
            </c:ext>
          </c:extLst>
        </c:ser>
        <c:dLbls>
          <c:dLblPos val="t"/>
          <c:showLegendKey val="0"/>
          <c:showVal val="1"/>
          <c:showCatName val="0"/>
          <c:showSerName val="0"/>
          <c:showPercent val="0"/>
          <c:showBubbleSize val="0"/>
        </c:dLbls>
        <c:axId val="183240576"/>
        <c:axId val="183260288"/>
      </c:scatterChart>
      <c:valAx>
        <c:axId val="183240576"/>
        <c:scaling>
          <c:orientation val="minMax"/>
          <c:min val="0.2"/>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Hatch Space(mm)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260288"/>
        <c:crosses val="autoZero"/>
        <c:crossBetween val="midCat"/>
      </c:valAx>
      <c:valAx>
        <c:axId val="183260288"/>
        <c:scaling>
          <c:orientation val="minMax"/>
          <c:min val="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Porosity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240576"/>
        <c:crosses val="autoZero"/>
        <c:crossBetween val="midCat"/>
        <c:majorUnit val="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t>Hatch</a:t>
            </a:r>
            <a:r>
              <a:rPr lang="en-IN" baseline="0" dirty="0"/>
              <a:t> space vs Relative density</a:t>
            </a:r>
            <a:endParaRPr lang="en-I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Sheet3!$B$30:$B$32</c:f>
              <c:numCache>
                <c:formatCode>General</c:formatCode>
                <c:ptCount val="3"/>
                <c:pt idx="0">
                  <c:v>0.25</c:v>
                </c:pt>
                <c:pt idx="1">
                  <c:v>0.5</c:v>
                </c:pt>
                <c:pt idx="2">
                  <c:v>0.6</c:v>
                </c:pt>
              </c:numCache>
            </c:numRef>
          </c:xVal>
          <c:yVal>
            <c:numRef>
              <c:f>Sheet3!$C$30:$C$32</c:f>
              <c:numCache>
                <c:formatCode>General</c:formatCode>
                <c:ptCount val="3"/>
                <c:pt idx="0">
                  <c:v>94.427999999999997</c:v>
                </c:pt>
                <c:pt idx="1">
                  <c:v>93.787999999999997</c:v>
                </c:pt>
                <c:pt idx="2">
                  <c:v>86.567000000000007</c:v>
                </c:pt>
              </c:numCache>
            </c:numRef>
          </c:yVal>
          <c:smooth val="0"/>
          <c:extLst>
            <c:ext xmlns:c16="http://schemas.microsoft.com/office/drawing/2014/chart" uri="{C3380CC4-5D6E-409C-BE32-E72D297353CC}">
              <c16:uniqueId val="{00000000-3466-4311-A7B3-AB961A91B1FE}"/>
            </c:ext>
          </c:extLst>
        </c:ser>
        <c:dLbls>
          <c:dLblPos val="t"/>
          <c:showLegendKey val="0"/>
          <c:showVal val="1"/>
          <c:showCatName val="0"/>
          <c:showSerName val="0"/>
          <c:showPercent val="0"/>
          <c:showBubbleSize val="0"/>
        </c:dLbls>
        <c:axId val="183293056"/>
        <c:axId val="183296384"/>
      </c:scatterChart>
      <c:valAx>
        <c:axId val="183293056"/>
        <c:scaling>
          <c:orientation val="minMax"/>
          <c:min val="0.2"/>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Hatch space (mm)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296384"/>
        <c:crosses val="autoZero"/>
        <c:crossBetween val="midCat"/>
      </c:valAx>
      <c:valAx>
        <c:axId val="1832963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Relative density</a:t>
                </a:r>
                <a:r>
                  <a:rPr lang="en-IN" baseline="0"/>
                  <a:t> (%)</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29305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9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0.05512</cdr:x>
      <cdr:y>0.87978</cdr:y>
    </cdr:from>
    <cdr:to>
      <cdr:x>0.16929</cdr:x>
      <cdr:y>0.95082</cdr:y>
    </cdr:to>
    <cdr:sp macro="" textlink="">
      <cdr:nvSpPr>
        <cdr:cNvPr id="2" name="TextBox 1"/>
        <cdr:cNvSpPr txBox="1"/>
      </cdr:nvSpPr>
      <cdr:spPr>
        <a:xfrm xmlns:a="http://schemas.openxmlformats.org/drawingml/2006/main">
          <a:off x="266700" y="3067051"/>
          <a:ext cx="552450" cy="24765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IN" sz="1100"/>
            <a:t>TOP</a:t>
          </a:r>
        </a:p>
      </cdr:txBody>
    </cdr:sp>
  </cdr:relSizeAnchor>
  <cdr:relSizeAnchor xmlns:cdr="http://schemas.openxmlformats.org/drawingml/2006/chartDrawing">
    <cdr:from>
      <cdr:x>0.84449</cdr:x>
      <cdr:y>0.88251</cdr:y>
    </cdr:from>
    <cdr:to>
      <cdr:x>0.99213</cdr:x>
      <cdr:y>0.95082</cdr:y>
    </cdr:to>
    <cdr:sp macro="" textlink="">
      <cdr:nvSpPr>
        <cdr:cNvPr id="3" name="TextBox 2"/>
        <cdr:cNvSpPr txBox="1"/>
      </cdr:nvSpPr>
      <cdr:spPr>
        <a:xfrm xmlns:a="http://schemas.openxmlformats.org/drawingml/2006/main">
          <a:off x="4086224" y="3076575"/>
          <a:ext cx="714375" cy="23812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IN" sz="1100"/>
            <a:t>BOTTOM</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32A312-DE84-477A-94C2-DFB6E6D06EC9}" type="datetimeFigureOut">
              <a:rPr lang="en-IN" smtClean="0"/>
              <a:t>07-02-2023</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77A3B4-E742-40E1-9538-AB4AD4F27604}" type="slidenum">
              <a:rPr lang="en-IN" smtClean="0"/>
              <a:t>‹#›</a:t>
            </a:fld>
            <a:endParaRPr lang="en-IN"/>
          </a:p>
        </p:txBody>
      </p:sp>
    </p:spTree>
    <p:extLst>
      <p:ext uri="{BB962C8B-B14F-4D97-AF65-F5344CB8AC3E}">
        <p14:creationId xmlns:p14="http://schemas.microsoft.com/office/powerpoint/2010/main" val="4054480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B7D25110-C998-4948-956A-A7AD691BF653}" type="slidenum">
              <a:rPr lang="en-IN" smtClean="0"/>
              <a:t>1</a:t>
            </a:fld>
            <a:endParaRPr lang="en-IN"/>
          </a:p>
        </p:txBody>
      </p:sp>
    </p:spTree>
    <p:extLst>
      <p:ext uri="{BB962C8B-B14F-4D97-AF65-F5344CB8AC3E}">
        <p14:creationId xmlns:p14="http://schemas.microsoft.com/office/powerpoint/2010/main" val="2702841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D77A3B4-E742-40E1-9538-AB4AD4F27604}" type="slidenum">
              <a:rPr lang="en-IN" smtClean="0"/>
              <a:t>3</a:t>
            </a:fld>
            <a:endParaRPr lang="en-IN"/>
          </a:p>
        </p:txBody>
      </p:sp>
    </p:spTree>
    <p:extLst>
      <p:ext uri="{BB962C8B-B14F-4D97-AF65-F5344CB8AC3E}">
        <p14:creationId xmlns:p14="http://schemas.microsoft.com/office/powerpoint/2010/main" val="1330027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D77A3B4-E742-40E1-9538-AB4AD4F27604}" type="slidenum">
              <a:rPr lang="en-IN" smtClean="0"/>
              <a:t>4</a:t>
            </a:fld>
            <a:endParaRPr lang="en-IN"/>
          </a:p>
        </p:txBody>
      </p:sp>
    </p:spTree>
    <p:extLst>
      <p:ext uri="{BB962C8B-B14F-4D97-AF65-F5344CB8AC3E}">
        <p14:creationId xmlns:p14="http://schemas.microsoft.com/office/powerpoint/2010/main" val="1080899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F3EFB4-5D78-41B9-BA22-0FBD5374A02E}" type="datetime1">
              <a:rPr lang="en-IN" smtClean="0"/>
              <a:t>07-02-2023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3C3D1C-4552-4D63-98B8-254854841BC5}" type="slidenum">
              <a:rPr lang="en-IN" smtClean="0"/>
              <a:t>‹#›</a:t>
            </a:fld>
            <a:endParaRPr lang="en-IN"/>
          </a:p>
        </p:txBody>
      </p:sp>
    </p:spTree>
    <p:extLst>
      <p:ext uri="{BB962C8B-B14F-4D97-AF65-F5344CB8AC3E}">
        <p14:creationId xmlns:p14="http://schemas.microsoft.com/office/powerpoint/2010/main" val="1126940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E925B1-BF77-41F9-B4E0-5104FFD69692}" type="datetime1">
              <a:rPr lang="en-IN" smtClean="0"/>
              <a:t>07-02-2023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3C3D1C-4552-4D63-98B8-254854841BC5}" type="slidenum">
              <a:rPr lang="en-IN" smtClean="0"/>
              <a:t>‹#›</a:t>
            </a:fld>
            <a:endParaRPr lang="en-IN"/>
          </a:p>
        </p:txBody>
      </p:sp>
    </p:spTree>
    <p:extLst>
      <p:ext uri="{BB962C8B-B14F-4D97-AF65-F5344CB8AC3E}">
        <p14:creationId xmlns:p14="http://schemas.microsoft.com/office/powerpoint/2010/main" val="1745644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154610-C06D-4707-A892-BED036E8FB83}" type="datetime1">
              <a:rPr lang="en-IN" smtClean="0"/>
              <a:t>07-02-2023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3C3D1C-4552-4D63-98B8-254854841BC5}" type="slidenum">
              <a:rPr lang="en-IN" smtClean="0"/>
              <a:t>‹#›</a:t>
            </a:fld>
            <a:endParaRPr lang="en-IN"/>
          </a:p>
        </p:txBody>
      </p:sp>
    </p:spTree>
    <p:extLst>
      <p:ext uri="{BB962C8B-B14F-4D97-AF65-F5344CB8AC3E}">
        <p14:creationId xmlns:p14="http://schemas.microsoft.com/office/powerpoint/2010/main" val="402468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4E2C36-B2FF-44D5-8446-87171F7FD1EC}" type="datetime1">
              <a:rPr lang="en-IN" smtClean="0"/>
              <a:t>07-02-2023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3C3D1C-4552-4D63-98B8-254854841BC5}" type="slidenum">
              <a:rPr lang="en-IN" smtClean="0"/>
              <a:t>‹#›</a:t>
            </a:fld>
            <a:endParaRPr lang="en-IN"/>
          </a:p>
        </p:txBody>
      </p:sp>
    </p:spTree>
    <p:extLst>
      <p:ext uri="{BB962C8B-B14F-4D97-AF65-F5344CB8AC3E}">
        <p14:creationId xmlns:p14="http://schemas.microsoft.com/office/powerpoint/2010/main" val="3718242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CCCF33-4C98-412F-B495-8B0B3DACDDDD}" type="datetime1">
              <a:rPr lang="en-IN" smtClean="0"/>
              <a:t>07-02-2023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3C3D1C-4552-4D63-98B8-254854841BC5}" type="slidenum">
              <a:rPr lang="en-IN" smtClean="0"/>
              <a:t>‹#›</a:t>
            </a:fld>
            <a:endParaRPr lang="en-IN"/>
          </a:p>
        </p:txBody>
      </p:sp>
    </p:spTree>
    <p:extLst>
      <p:ext uri="{BB962C8B-B14F-4D97-AF65-F5344CB8AC3E}">
        <p14:creationId xmlns:p14="http://schemas.microsoft.com/office/powerpoint/2010/main" val="3105040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62FB8A-0F4C-4229-AEC0-87D846DCD58C}" type="datetime1">
              <a:rPr lang="en-IN" smtClean="0"/>
              <a:t>07-02-2023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3C3D1C-4552-4D63-98B8-254854841BC5}" type="slidenum">
              <a:rPr lang="en-IN" smtClean="0"/>
              <a:t>‹#›</a:t>
            </a:fld>
            <a:endParaRPr lang="en-IN"/>
          </a:p>
        </p:txBody>
      </p:sp>
    </p:spTree>
    <p:extLst>
      <p:ext uri="{BB962C8B-B14F-4D97-AF65-F5344CB8AC3E}">
        <p14:creationId xmlns:p14="http://schemas.microsoft.com/office/powerpoint/2010/main" val="745610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6CD2C5-A547-4E2E-BBD7-1BF65399B215}" type="datetime1">
              <a:rPr lang="en-IN" smtClean="0"/>
              <a:t>07-02-2023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E3C3D1C-4552-4D63-98B8-254854841BC5}" type="slidenum">
              <a:rPr lang="en-IN" smtClean="0"/>
              <a:t>‹#›</a:t>
            </a:fld>
            <a:endParaRPr lang="en-IN"/>
          </a:p>
        </p:txBody>
      </p:sp>
    </p:spTree>
    <p:extLst>
      <p:ext uri="{BB962C8B-B14F-4D97-AF65-F5344CB8AC3E}">
        <p14:creationId xmlns:p14="http://schemas.microsoft.com/office/powerpoint/2010/main" val="314163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0BCE493-B6CE-40D0-926B-B85B13E584C5}" type="datetime1">
              <a:rPr lang="en-IN" smtClean="0"/>
              <a:t>07-02-2023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E3C3D1C-4552-4D63-98B8-254854841BC5}" type="slidenum">
              <a:rPr lang="en-IN" smtClean="0"/>
              <a:t>‹#›</a:t>
            </a:fld>
            <a:endParaRPr lang="en-IN"/>
          </a:p>
        </p:txBody>
      </p:sp>
    </p:spTree>
    <p:extLst>
      <p:ext uri="{BB962C8B-B14F-4D97-AF65-F5344CB8AC3E}">
        <p14:creationId xmlns:p14="http://schemas.microsoft.com/office/powerpoint/2010/main" val="1821646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DD3935-EFB9-4122-B5DE-9A44402971C4}" type="datetime1">
              <a:rPr lang="en-IN" smtClean="0"/>
              <a:t>07-02-2023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E3C3D1C-4552-4D63-98B8-254854841BC5}" type="slidenum">
              <a:rPr lang="en-IN" smtClean="0"/>
              <a:t>‹#›</a:t>
            </a:fld>
            <a:endParaRPr lang="en-IN"/>
          </a:p>
        </p:txBody>
      </p:sp>
    </p:spTree>
    <p:extLst>
      <p:ext uri="{BB962C8B-B14F-4D97-AF65-F5344CB8AC3E}">
        <p14:creationId xmlns:p14="http://schemas.microsoft.com/office/powerpoint/2010/main" val="320830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B78514-D328-4243-963D-C066E3978FD1}" type="datetime1">
              <a:rPr lang="en-IN" smtClean="0"/>
              <a:t>07-02-2023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3C3D1C-4552-4D63-98B8-254854841BC5}" type="slidenum">
              <a:rPr lang="en-IN" smtClean="0"/>
              <a:t>‹#›</a:t>
            </a:fld>
            <a:endParaRPr lang="en-IN"/>
          </a:p>
        </p:txBody>
      </p:sp>
    </p:spTree>
    <p:extLst>
      <p:ext uri="{BB962C8B-B14F-4D97-AF65-F5344CB8AC3E}">
        <p14:creationId xmlns:p14="http://schemas.microsoft.com/office/powerpoint/2010/main" val="1677031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513D12-87F4-4C6D-82AB-7A8A11E79B17}" type="datetime1">
              <a:rPr lang="en-IN" smtClean="0"/>
              <a:t>07-02-2023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3C3D1C-4552-4D63-98B8-254854841BC5}" type="slidenum">
              <a:rPr lang="en-IN" smtClean="0"/>
              <a:t>‹#›</a:t>
            </a:fld>
            <a:endParaRPr lang="en-IN"/>
          </a:p>
        </p:txBody>
      </p:sp>
    </p:spTree>
    <p:extLst>
      <p:ext uri="{BB962C8B-B14F-4D97-AF65-F5344CB8AC3E}">
        <p14:creationId xmlns:p14="http://schemas.microsoft.com/office/powerpoint/2010/main" val="223860899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513D12-87F4-4C6D-82AB-7A8A11E79B17}" type="datetime1">
              <a:rPr lang="en-IN" smtClean="0"/>
              <a:t>07-02-2023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3C3D1C-4552-4D63-98B8-254854841BC5}" type="slidenum">
              <a:rPr lang="en-IN" smtClean="0"/>
              <a:t>‹#›</a:t>
            </a:fld>
            <a:endParaRPr lang="en-IN"/>
          </a:p>
        </p:txBody>
      </p:sp>
    </p:spTree>
    <p:extLst>
      <p:ext uri="{BB962C8B-B14F-4D97-AF65-F5344CB8AC3E}">
        <p14:creationId xmlns:p14="http://schemas.microsoft.com/office/powerpoint/2010/main" val="143397360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gif"/></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package" Target="../embeddings/Microsoft_Word_Document.docx"/><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2.emf"/><Relationship Id="rId2" Type="http://schemas.openxmlformats.org/officeDocument/2006/relationships/package" Target="../embeddings/Microsoft_Word_Document1.docx"/><Relationship Id="rId1" Type="http://schemas.openxmlformats.org/officeDocument/2006/relationships/slideLayout" Target="../slideLayouts/slideLayout2.xml"/><Relationship Id="rId6" Type="http://schemas.openxmlformats.org/officeDocument/2006/relationships/package" Target="../embeddings/Microsoft_Word_Document3.docx"/><Relationship Id="rId5" Type="http://schemas.openxmlformats.org/officeDocument/2006/relationships/image" Target="../media/image21.emf"/><Relationship Id="rId4" Type="http://schemas.openxmlformats.org/officeDocument/2006/relationships/package" Target="../embeddings/Microsoft_Word_Document2.docx"/></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5" Type="http://schemas.openxmlformats.org/officeDocument/2006/relationships/chart" Target="../charts/chart7.xml"/><Relationship Id="rId4" Type="http://schemas.openxmlformats.org/officeDocument/2006/relationships/chart" Target="../charts/char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2.xml"/><Relationship Id="rId5" Type="http://schemas.openxmlformats.org/officeDocument/2006/relationships/chart" Target="../charts/chart11.xml"/><Relationship Id="rId4" Type="http://schemas.openxmlformats.org/officeDocument/2006/relationships/chart" Target="../charts/char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2.xml"/><Relationship Id="rId5" Type="http://schemas.openxmlformats.org/officeDocument/2006/relationships/chart" Target="../charts/chart15.xml"/><Relationship Id="rId4" Type="http://schemas.openxmlformats.org/officeDocument/2006/relationships/chart" Target="../charts/char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2.xml"/><Relationship Id="rId4" Type="http://schemas.openxmlformats.org/officeDocument/2006/relationships/chart" Target="../charts/chart18.xml"/></Relationships>
</file>

<file path=ppt/slides/_rels/slide35.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2.xml"/><Relationship Id="rId5" Type="http://schemas.openxmlformats.org/officeDocument/2006/relationships/chart" Target="../charts/chart26.xml"/><Relationship Id="rId4" Type="http://schemas.openxmlformats.org/officeDocument/2006/relationships/chart" Target="../charts/char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0.emf"/><Relationship Id="rId1" Type="http://schemas.openxmlformats.org/officeDocument/2006/relationships/slideLayout" Target="../slideLayouts/slideLayout2.xml"/><Relationship Id="rId6" Type="http://schemas.openxmlformats.org/officeDocument/2006/relationships/package" Target="../embeddings/Microsoft_Word_Document5.docx"/><Relationship Id="rId5" Type="http://schemas.openxmlformats.org/officeDocument/2006/relationships/image" Target="../media/image29.emf"/><Relationship Id="rId4" Type="http://schemas.openxmlformats.org/officeDocument/2006/relationships/package" Target="../embeddings/Microsoft_Word_Document4.docx"/></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662B2-6B51-401A-9243-71B5D9D9C55A}"/>
              </a:ext>
            </a:extLst>
          </p:cNvPr>
          <p:cNvSpPr>
            <a:spLocks noGrp="1"/>
          </p:cNvSpPr>
          <p:nvPr>
            <p:ph type="title"/>
          </p:nvPr>
        </p:nvSpPr>
        <p:spPr>
          <a:xfrm>
            <a:off x="335360" y="314199"/>
            <a:ext cx="11593287" cy="1426163"/>
          </a:xfrm>
          <a:solidFill>
            <a:schemeClr val="accent1"/>
          </a:solidFill>
        </p:spPr>
        <p:txBody>
          <a:bodyPr>
            <a:normAutofit/>
          </a:bodyPr>
          <a:lstStyle/>
          <a:p>
            <a:pPr algn="ctr"/>
            <a:r>
              <a:rPr lang="en-US" sz="3200" b="1" dirty="0"/>
              <a:t>Laser Cladding of Pure Copper on Mild Steel Substrate with CO</a:t>
            </a:r>
            <a:r>
              <a:rPr lang="en-US" sz="3200" b="1" baseline="-25000" dirty="0"/>
              <a:t>2</a:t>
            </a:r>
            <a:r>
              <a:rPr lang="en-US" sz="3200" b="1" dirty="0"/>
              <a:t> Laser </a:t>
            </a:r>
            <a:endParaRPr lang="en-IN" sz="3200" dirty="0"/>
          </a:p>
        </p:txBody>
      </p:sp>
      <p:sp>
        <p:nvSpPr>
          <p:cNvPr id="5" name="Slide Number Placeholder 4"/>
          <p:cNvSpPr>
            <a:spLocks noGrp="1"/>
          </p:cNvSpPr>
          <p:nvPr>
            <p:ph type="sldNum" sz="quarter" idx="12"/>
          </p:nvPr>
        </p:nvSpPr>
        <p:spPr/>
        <p:txBody>
          <a:bodyPr/>
          <a:lstStyle/>
          <a:p>
            <a:fld id="{5D7F4BA4-D2EC-45C7-88E7-738807343C1D}" type="slidenum">
              <a:rPr lang="en-IN" sz="1600" b="1"/>
              <a:t>1</a:t>
            </a:fld>
            <a:endParaRPr lang="en-IN" sz="1600" b="1" dirty="0"/>
          </a:p>
        </p:txBody>
      </p:sp>
      <p:pic>
        <p:nvPicPr>
          <p:cNvPr id="6" name="Picture 5" descr="Logo&#10;&#10;Description automatically generated">
            <a:extLst>
              <a:ext uri="{FF2B5EF4-FFF2-40B4-BE49-F238E27FC236}">
                <a16:creationId xmlns:a16="http://schemas.microsoft.com/office/drawing/2014/main" id="{D607EBC0-C697-48D4-838B-FA10589A4C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6961" y="2990671"/>
            <a:ext cx="1584175" cy="1644352"/>
          </a:xfrm>
          <a:prstGeom prst="rect">
            <a:avLst/>
          </a:prstGeom>
        </p:spPr>
      </p:pic>
      <p:sp>
        <p:nvSpPr>
          <p:cNvPr id="7" name="TextBox 6"/>
          <p:cNvSpPr txBox="1"/>
          <p:nvPr/>
        </p:nvSpPr>
        <p:spPr>
          <a:xfrm>
            <a:off x="3071664" y="1844825"/>
            <a:ext cx="6048672" cy="1200329"/>
          </a:xfrm>
          <a:prstGeom prst="rect">
            <a:avLst/>
          </a:prstGeom>
          <a:noFill/>
        </p:spPr>
        <p:txBody>
          <a:bodyPr wrap="square" rtlCol="0">
            <a:spAutoFit/>
          </a:bodyPr>
          <a:lstStyle/>
          <a:p>
            <a:pPr algn="ctr"/>
            <a:r>
              <a:rPr lang="en-IN" sz="2400" u="sng" dirty="0"/>
              <a:t>NAME- KAMBLE SHUBHAM DIPAK </a:t>
            </a:r>
          </a:p>
          <a:p>
            <a:pPr algn="ctr"/>
            <a:r>
              <a:rPr lang="en-IN" sz="2400" u="sng" dirty="0"/>
              <a:t>MIS.NO.- 122046006</a:t>
            </a:r>
          </a:p>
          <a:p>
            <a:pPr algn="ctr"/>
            <a:r>
              <a:rPr lang="en-IN" sz="2400" u="sng" dirty="0"/>
              <a:t>SY.M-TECH(2022</a:t>
            </a:r>
            <a:r>
              <a:rPr lang="en-IN" sz="2000" dirty="0"/>
              <a:t>)</a:t>
            </a:r>
          </a:p>
        </p:txBody>
      </p:sp>
      <p:sp>
        <p:nvSpPr>
          <p:cNvPr id="8" name="TextBox 7"/>
          <p:cNvSpPr txBox="1"/>
          <p:nvPr/>
        </p:nvSpPr>
        <p:spPr>
          <a:xfrm>
            <a:off x="3215680" y="4725145"/>
            <a:ext cx="5904656" cy="830997"/>
          </a:xfrm>
          <a:prstGeom prst="rect">
            <a:avLst/>
          </a:prstGeom>
          <a:noFill/>
        </p:spPr>
        <p:txBody>
          <a:bodyPr wrap="square" rtlCol="0">
            <a:spAutoFit/>
          </a:bodyPr>
          <a:lstStyle/>
          <a:p>
            <a:pPr algn="ctr"/>
            <a:r>
              <a:rPr lang="en-IN" sz="2400" u="sng" dirty="0"/>
              <a:t>GUIDED BY </a:t>
            </a:r>
          </a:p>
          <a:p>
            <a:pPr algn="ctr"/>
            <a:r>
              <a:rPr lang="en-IN" sz="2400" u="sng" dirty="0"/>
              <a:t>Prof. M.J.RATHOD</a:t>
            </a:r>
          </a:p>
        </p:txBody>
      </p:sp>
      <p:sp>
        <p:nvSpPr>
          <p:cNvPr id="9" name="TextBox 8"/>
          <p:cNvSpPr txBox="1"/>
          <p:nvPr/>
        </p:nvSpPr>
        <p:spPr>
          <a:xfrm>
            <a:off x="2207568" y="5949280"/>
            <a:ext cx="7560840" cy="369332"/>
          </a:xfrm>
          <a:prstGeom prst="rect">
            <a:avLst/>
          </a:prstGeom>
          <a:noFill/>
        </p:spPr>
        <p:txBody>
          <a:bodyPr wrap="square" rtlCol="0">
            <a:spAutoFit/>
          </a:bodyPr>
          <a:lstStyle/>
          <a:p>
            <a:pPr algn="ctr"/>
            <a:r>
              <a:rPr lang="en-IN" dirty="0"/>
              <a:t>Dept. of Metallurgy and Material Science, College of Engineering, Pune.</a:t>
            </a:r>
          </a:p>
        </p:txBody>
      </p:sp>
    </p:spTree>
    <p:extLst>
      <p:ext uri="{BB962C8B-B14F-4D97-AF65-F5344CB8AC3E}">
        <p14:creationId xmlns:p14="http://schemas.microsoft.com/office/powerpoint/2010/main" val="4017766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0"/>
            <a:ext cx="10945216" cy="548640"/>
          </a:xfrm>
          <a:solidFill>
            <a:schemeClr val="accent1"/>
          </a:solidFill>
        </p:spPr>
        <p:txBody>
          <a:bodyPr>
            <a:normAutofit fontScale="90000"/>
          </a:bodyPr>
          <a:lstStyle/>
          <a:p>
            <a:r>
              <a:rPr lang="en-IN" b="1" dirty="0"/>
              <a:t>OBJECTIVE </a:t>
            </a:r>
          </a:p>
        </p:txBody>
      </p:sp>
      <p:sp>
        <p:nvSpPr>
          <p:cNvPr id="3" name="Content Placeholder 2"/>
          <p:cNvSpPr>
            <a:spLocks noGrp="1"/>
          </p:cNvSpPr>
          <p:nvPr>
            <p:ph idx="1"/>
          </p:nvPr>
        </p:nvSpPr>
        <p:spPr>
          <a:xfrm>
            <a:off x="551384" y="908721"/>
            <a:ext cx="10945216" cy="3579849"/>
          </a:xfrm>
        </p:spPr>
        <p:txBody>
          <a:bodyPr>
            <a:normAutofit/>
          </a:bodyPr>
          <a:lstStyle/>
          <a:p>
            <a:pPr marL="457200" indent="-457200" algn="just">
              <a:buFont typeface="+mj-lt"/>
              <a:buAutoNum type="arabicPeriod"/>
            </a:pPr>
            <a:r>
              <a:rPr lang="en-US" sz="2600" dirty="0"/>
              <a:t>Modifying the pre-build selective laser sintering machine (SLS) to perform Laser cladding.</a:t>
            </a:r>
          </a:p>
          <a:p>
            <a:pPr marL="457200" indent="-457200" algn="just">
              <a:buFont typeface="+mj-lt"/>
              <a:buAutoNum type="arabicPeriod"/>
            </a:pPr>
            <a:r>
              <a:rPr lang="en-US" sz="2600" dirty="0"/>
              <a:t>To perform laser cladding of pure copper powder by varying laser power and scanning speed. </a:t>
            </a:r>
          </a:p>
          <a:p>
            <a:pPr marL="457200" indent="-457200" algn="just">
              <a:buFont typeface="+mj-lt"/>
              <a:buAutoNum type="arabicPeriod"/>
            </a:pPr>
            <a:r>
              <a:rPr lang="en-US" sz="2600" dirty="0"/>
              <a:t>To study the effect of laser position on density, porosity and secondary dendrite arm spacing by conducting the microstructural analysis.</a:t>
            </a:r>
          </a:p>
          <a:p>
            <a:pPr marL="457200" indent="-457200" algn="just">
              <a:buFont typeface="+mj-lt"/>
              <a:buAutoNum type="arabicPeriod"/>
            </a:pPr>
            <a:r>
              <a:rPr lang="en-US" sz="2600" dirty="0"/>
              <a:t>To estimate bond shear strength and micro-hardness of the cladded sample.</a:t>
            </a:r>
            <a:endParaRPr lang="en-IN" sz="2600" dirty="0"/>
          </a:p>
        </p:txBody>
      </p:sp>
      <p:sp>
        <p:nvSpPr>
          <p:cNvPr id="4" name="Slide Number Placeholder 3"/>
          <p:cNvSpPr>
            <a:spLocks noGrp="1"/>
          </p:cNvSpPr>
          <p:nvPr>
            <p:ph type="sldNum" sz="quarter" idx="12"/>
          </p:nvPr>
        </p:nvSpPr>
        <p:spPr/>
        <p:txBody>
          <a:bodyPr/>
          <a:lstStyle/>
          <a:p>
            <a:fld id="{5E3C3D1C-4552-4D63-98B8-254854841BC5}" type="slidenum">
              <a:rPr lang="en-IN" smtClean="0"/>
              <a:t>10</a:t>
            </a:fld>
            <a:endParaRPr lang="en-IN"/>
          </a:p>
        </p:txBody>
      </p:sp>
    </p:spTree>
    <p:extLst>
      <p:ext uri="{BB962C8B-B14F-4D97-AF65-F5344CB8AC3E}">
        <p14:creationId xmlns:p14="http://schemas.microsoft.com/office/powerpoint/2010/main" val="276800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0"/>
            <a:ext cx="10802416" cy="692696"/>
          </a:xfrm>
          <a:solidFill>
            <a:schemeClr val="accent1"/>
          </a:solidFill>
        </p:spPr>
        <p:txBody>
          <a:bodyPr>
            <a:normAutofit fontScale="90000"/>
          </a:bodyPr>
          <a:lstStyle/>
          <a:p>
            <a:pPr algn="l"/>
            <a:r>
              <a:rPr lang="en-US" b="1" dirty="0"/>
              <a:t>EXPERIMENTAL WORK</a:t>
            </a:r>
            <a:endParaRPr lang="en-IN" b="1" dirty="0"/>
          </a:p>
        </p:txBody>
      </p:sp>
      <p:sp>
        <p:nvSpPr>
          <p:cNvPr id="3" name="Slide Number Placeholder 2"/>
          <p:cNvSpPr>
            <a:spLocks noGrp="1"/>
          </p:cNvSpPr>
          <p:nvPr>
            <p:ph type="sldNum" sz="quarter" idx="12"/>
          </p:nvPr>
        </p:nvSpPr>
        <p:spPr/>
        <p:txBody>
          <a:bodyPr/>
          <a:lstStyle/>
          <a:p>
            <a:fld id="{5E3C3D1C-4552-4D63-98B8-254854841BC5}" type="slidenum">
              <a:rPr lang="en-IN" smtClean="0"/>
              <a:t>11</a:t>
            </a:fld>
            <a:endParaRPr lang="en-IN"/>
          </a:p>
        </p:txBody>
      </p:sp>
      <p:sp>
        <p:nvSpPr>
          <p:cNvPr id="4" name="TextBox 3">
            <a:extLst>
              <a:ext uri="{FF2B5EF4-FFF2-40B4-BE49-F238E27FC236}">
                <a16:creationId xmlns:a16="http://schemas.microsoft.com/office/drawing/2014/main" id="{D3477158-92CC-2752-0198-18BCB34BB100}"/>
              </a:ext>
            </a:extLst>
          </p:cNvPr>
          <p:cNvSpPr txBox="1"/>
          <p:nvPr/>
        </p:nvSpPr>
        <p:spPr>
          <a:xfrm>
            <a:off x="1775520" y="1052736"/>
            <a:ext cx="8263830" cy="369332"/>
          </a:xfrm>
          <a:prstGeom prst="rect">
            <a:avLst/>
          </a:prstGeom>
          <a:noFill/>
        </p:spPr>
        <p:txBody>
          <a:bodyPr wrap="square" rtlCol="0">
            <a:spAutoFit/>
          </a:bodyPr>
          <a:lstStyle/>
          <a:p>
            <a:endParaRPr lang="en-IN" dirty="0"/>
          </a:p>
        </p:txBody>
      </p:sp>
      <p:pic>
        <p:nvPicPr>
          <p:cNvPr id="6" name="Picture 5">
            <a:extLst>
              <a:ext uri="{FF2B5EF4-FFF2-40B4-BE49-F238E27FC236}">
                <a16:creationId xmlns:a16="http://schemas.microsoft.com/office/drawing/2014/main" id="{19E4513C-E214-9A6D-4391-8B75BA314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752" y="4621471"/>
            <a:ext cx="4248472" cy="2367587"/>
          </a:xfrm>
          <a:prstGeom prst="rect">
            <a:avLst/>
          </a:prstGeom>
        </p:spPr>
      </p:pic>
      <p:pic>
        <p:nvPicPr>
          <p:cNvPr id="10" name="Picture 9">
            <a:extLst>
              <a:ext uri="{FF2B5EF4-FFF2-40B4-BE49-F238E27FC236}">
                <a16:creationId xmlns:a16="http://schemas.microsoft.com/office/drawing/2014/main" id="{268B11BB-BCDB-0734-FA65-C65766DD7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9736" y="692696"/>
            <a:ext cx="4608511" cy="3960440"/>
          </a:xfrm>
          <a:prstGeom prst="rect">
            <a:avLst/>
          </a:prstGeom>
        </p:spPr>
      </p:pic>
    </p:spTree>
    <p:extLst>
      <p:ext uri="{BB962C8B-B14F-4D97-AF65-F5344CB8AC3E}">
        <p14:creationId xmlns:p14="http://schemas.microsoft.com/office/powerpoint/2010/main" val="520194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1384" y="793519"/>
            <a:ext cx="7520940" cy="3579849"/>
          </a:xfrm>
        </p:spPr>
        <p:txBody>
          <a:bodyPr/>
          <a:lstStyle/>
          <a:p>
            <a:pPr marL="0" indent="0">
              <a:buNone/>
            </a:pPr>
            <a:r>
              <a:rPr lang="en-IN" sz="2600" b="1" dirty="0">
                <a:solidFill>
                  <a:schemeClr val="accent1"/>
                </a:solidFill>
              </a:rPr>
              <a:t>Beam diameter vs Focal length :- </a:t>
            </a:r>
          </a:p>
          <a:p>
            <a:endParaRPr lang="en-IN" dirty="0"/>
          </a:p>
        </p:txBody>
      </p:sp>
      <p:sp>
        <p:nvSpPr>
          <p:cNvPr id="4" name="Slide Number Placeholder 3"/>
          <p:cNvSpPr>
            <a:spLocks noGrp="1"/>
          </p:cNvSpPr>
          <p:nvPr>
            <p:ph type="sldNum" sz="quarter" idx="12"/>
          </p:nvPr>
        </p:nvSpPr>
        <p:spPr/>
        <p:txBody>
          <a:bodyPr/>
          <a:lstStyle/>
          <a:p>
            <a:fld id="{5E3C3D1C-4552-4D63-98B8-254854841BC5}" type="slidenum">
              <a:rPr lang="en-IN" smtClean="0"/>
              <a:t>12</a:t>
            </a:fld>
            <a:endParaRPr lang="en-IN"/>
          </a:p>
        </p:txBody>
      </p:sp>
      <p:graphicFrame>
        <p:nvGraphicFramePr>
          <p:cNvPr id="5" name="Table 4"/>
          <p:cNvGraphicFramePr>
            <a:graphicFrameLocks noGrp="1"/>
          </p:cNvGraphicFramePr>
          <p:nvPr>
            <p:extLst>
              <p:ext uri="{D42A27DB-BD31-4B8C-83A1-F6EECF244321}">
                <p14:modId xmlns:p14="http://schemas.microsoft.com/office/powerpoint/2010/main" val="1791445823"/>
              </p:ext>
            </p:extLst>
          </p:nvPr>
        </p:nvGraphicFramePr>
        <p:xfrm>
          <a:off x="838200" y="1703268"/>
          <a:ext cx="4392488" cy="4228092"/>
        </p:xfrm>
        <a:graphic>
          <a:graphicData uri="http://schemas.openxmlformats.org/drawingml/2006/table">
            <a:tbl>
              <a:tblPr firstRow="1" bandRow="1">
                <a:tableStyleId>{5C22544A-7EE6-4342-B048-85BDC9FD1C3A}</a:tableStyleId>
              </a:tblPr>
              <a:tblGrid>
                <a:gridCol w="936104">
                  <a:extLst>
                    <a:ext uri="{9D8B030D-6E8A-4147-A177-3AD203B41FA5}">
                      <a16:colId xmlns:a16="http://schemas.microsoft.com/office/drawing/2014/main" val="20000"/>
                    </a:ext>
                  </a:extLst>
                </a:gridCol>
                <a:gridCol w="1260140">
                  <a:extLst>
                    <a:ext uri="{9D8B030D-6E8A-4147-A177-3AD203B41FA5}">
                      <a16:colId xmlns:a16="http://schemas.microsoft.com/office/drawing/2014/main" val="20001"/>
                    </a:ext>
                  </a:extLst>
                </a:gridCol>
                <a:gridCol w="1098122">
                  <a:extLst>
                    <a:ext uri="{9D8B030D-6E8A-4147-A177-3AD203B41FA5}">
                      <a16:colId xmlns:a16="http://schemas.microsoft.com/office/drawing/2014/main" val="20002"/>
                    </a:ext>
                  </a:extLst>
                </a:gridCol>
                <a:gridCol w="1098122">
                  <a:extLst>
                    <a:ext uri="{9D8B030D-6E8A-4147-A177-3AD203B41FA5}">
                      <a16:colId xmlns:a16="http://schemas.microsoft.com/office/drawing/2014/main" val="20003"/>
                    </a:ext>
                  </a:extLst>
                </a:gridCol>
              </a:tblGrid>
              <a:tr h="679890">
                <a:tc>
                  <a:txBody>
                    <a:bodyPr/>
                    <a:lstStyle/>
                    <a:p>
                      <a:r>
                        <a:rPr lang="en-IN" sz="1400" dirty="0"/>
                        <a:t>Focal Length (mm)</a:t>
                      </a:r>
                      <a:r>
                        <a:rPr lang="en-IN" sz="1400" baseline="0" dirty="0"/>
                        <a:t> </a:t>
                      </a:r>
                      <a:endParaRPr lang="en-IN" sz="1400" dirty="0"/>
                    </a:p>
                  </a:txBody>
                  <a:tcPr/>
                </a:tc>
                <a:tc>
                  <a:txBody>
                    <a:bodyPr/>
                    <a:lstStyle/>
                    <a:p>
                      <a:r>
                        <a:rPr lang="en-IN" sz="1400" dirty="0"/>
                        <a:t>Beam Diameter</a:t>
                      </a:r>
                    </a:p>
                    <a:p>
                      <a:r>
                        <a:rPr lang="en-IN" sz="1400" dirty="0"/>
                        <a:t>(mm)</a:t>
                      </a:r>
                    </a:p>
                  </a:txBody>
                  <a:tcPr/>
                </a:tc>
                <a:tc>
                  <a:txBody>
                    <a:bodyPr/>
                    <a:lstStyle/>
                    <a:p>
                      <a:r>
                        <a:rPr lang="en-IN" sz="1400" dirty="0"/>
                        <a:t>Powder Density</a:t>
                      </a:r>
                    </a:p>
                    <a:p>
                      <a:r>
                        <a:rPr lang="en-IN" sz="1400" dirty="0"/>
                        <a:t>(W/mm</a:t>
                      </a:r>
                      <a:r>
                        <a:rPr lang="en-IN" sz="1400" baseline="30000" dirty="0"/>
                        <a:t>2 </a:t>
                      </a:r>
                      <a:r>
                        <a:rPr lang="en-IN" sz="1400" baseline="0" dirty="0"/>
                        <a:t> )</a:t>
                      </a:r>
                      <a:endParaRPr lang="en-IN" sz="1400" baseline="30000" dirty="0"/>
                    </a:p>
                  </a:txBody>
                  <a:tcPr/>
                </a:tc>
                <a:tc>
                  <a:txBody>
                    <a:bodyPr/>
                    <a:lstStyle/>
                    <a:p>
                      <a:r>
                        <a:rPr lang="en-IN" sz="1400" dirty="0"/>
                        <a:t>T</a:t>
                      </a:r>
                      <a:r>
                        <a:rPr lang="en-IN" sz="1400" baseline="-25000" dirty="0"/>
                        <a:t>int (s)</a:t>
                      </a:r>
                    </a:p>
                  </a:txBody>
                  <a:tcPr/>
                </a:tc>
                <a:extLst>
                  <a:ext uri="{0D108BD9-81ED-4DB2-BD59-A6C34878D82A}">
                    <a16:rowId xmlns:a16="http://schemas.microsoft.com/office/drawing/2014/main" val="10000"/>
                  </a:ext>
                </a:extLst>
              </a:tr>
              <a:tr h="388508">
                <a:tc>
                  <a:txBody>
                    <a:bodyPr/>
                    <a:lstStyle/>
                    <a:p>
                      <a:r>
                        <a:rPr lang="en-IN" sz="1400" dirty="0"/>
                        <a:t>65.35</a:t>
                      </a:r>
                    </a:p>
                  </a:txBody>
                  <a:tcPr/>
                </a:tc>
                <a:tc>
                  <a:txBody>
                    <a:bodyPr/>
                    <a:lstStyle/>
                    <a:p>
                      <a:r>
                        <a:rPr lang="en-IN" sz="1400" dirty="0"/>
                        <a:t>0.75</a:t>
                      </a:r>
                    </a:p>
                  </a:txBody>
                  <a:tcPr/>
                </a:tc>
                <a:tc>
                  <a:txBody>
                    <a:bodyPr/>
                    <a:lstStyle/>
                    <a:p>
                      <a:r>
                        <a:rPr lang="en-IN" sz="1400" dirty="0"/>
                        <a:t>226.468</a:t>
                      </a:r>
                    </a:p>
                  </a:txBody>
                  <a:tcPr/>
                </a:tc>
                <a:tc>
                  <a:txBody>
                    <a:bodyPr/>
                    <a:lstStyle/>
                    <a:p>
                      <a:r>
                        <a:rPr lang="en-IN" sz="1400" dirty="0"/>
                        <a:t>0.0375</a:t>
                      </a:r>
                    </a:p>
                  </a:txBody>
                  <a:tcPr/>
                </a:tc>
                <a:extLst>
                  <a:ext uri="{0D108BD9-81ED-4DB2-BD59-A6C34878D82A}">
                    <a16:rowId xmlns:a16="http://schemas.microsoft.com/office/drawing/2014/main" val="10001"/>
                  </a:ext>
                </a:extLst>
              </a:tr>
              <a:tr h="388508">
                <a:tc>
                  <a:txBody>
                    <a:bodyPr/>
                    <a:lstStyle/>
                    <a:p>
                      <a:r>
                        <a:rPr lang="en-IN" sz="1400" dirty="0"/>
                        <a:t>62.52</a:t>
                      </a:r>
                    </a:p>
                  </a:txBody>
                  <a:tcPr/>
                </a:tc>
                <a:tc>
                  <a:txBody>
                    <a:bodyPr/>
                    <a:lstStyle/>
                    <a:p>
                      <a:r>
                        <a:rPr lang="en-IN" sz="1400" dirty="0"/>
                        <a:t>0.7</a:t>
                      </a:r>
                    </a:p>
                  </a:txBody>
                  <a:tcPr/>
                </a:tc>
                <a:tc>
                  <a:txBody>
                    <a:bodyPr/>
                    <a:lstStyle/>
                    <a:p>
                      <a:r>
                        <a:rPr lang="en-IN" sz="1400" dirty="0"/>
                        <a:t>259.976</a:t>
                      </a:r>
                    </a:p>
                  </a:txBody>
                  <a:tcPr/>
                </a:tc>
                <a:tc>
                  <a:txBody>
                    <a:bodyPr/>
                    <a:lstStyle/>
                    <a:p>
                      <a:r>
                        <a:rPr lang="en-IN" sz="1400" dirty="0"/>
                        <a:t>0.0350</a:t>
                      </a:r>
                    </a:p>
                  </a:txBody>
                  <a:tcPr/>
                </a:tc>
                <a:extLst>
                  <a:ext uri="{0D108BD9-81ED-4DB2-BD59-A6C34878D82A}">
                    <a16:rowId xmlns:a16="http://schemas.microsoft.com/office/drawing/2014/main" val="10002"/>
                  </a:ext>
                </a:extLst>
              </a:tr>
              <a:tr h="388508">
                <a:tc>
                  <a:txBody>
                    <a:bodyPr/>
                    <a:lstStyle/>
                    <a:p>
                      <a:r>
                        <a:rPr lang="en-IN" sz="1400" dirty="0"/>
                        <a:t>59.7</a:t>
                      </a:r>
                    </a:p>
                  </a:txBody>
                  <a:tcPr/>
                </a:tc>
                <a:tc>
                  <a:txBody>
                    <a:bodyPr/>
                    <a:lstStyle/>
                    <a:p>
                      <a:r>
                        <a:rPr lang="en-IN" sz="1400" dirty="0"/>
                        <a:t>0.67</a:t>
                      </a:r>
                    </a:p>
                  </a:txBody>
                  <a:tcPr/>
                </a:tc>
                <a:tc>
                  <a:txBody>
                    <a:bodyPr/>
                    <a:lstStyle/>
                    <a:p>
                      <a:r>
                        <a:rPr lang="en-IN" sz="1400" dirty="0"/>
                        <a:t>283.779</a:t>
                      </a:r>
                    </a:p>
                  </a:txBody>
                  <a:tcPr/>
                </a:tc>
                <a:tc>
                  <a:txBody>
                    <a:bodyPr/>
                    <a:lstStyle/>
                    <a:p>
                      <a:r>
                        <a:rPr lang="en-IN" sz="1400" dirty="0"/>
                        <a:t>0.0335</a:t>
                      </a:r>
                    </a:p>
                  </a:txBody>
                  <a:tcPr/>
                </a:tc>
                <a:extLst>
                  <a:ext uri="{0D108BD9-81ED-4DB2-BD59-A6C34878D82A}">
                    <a16:rowId xmlns:a16="http://schemas.microsoft.com/office/drawing/2014/main" val="10003"/>
                  </a:ext>
                </a:extLst>
              </a:tr>
              <a:tr h="388508">
                <a:tc>
                  <a:txBody>
                    <a:bodyPr/>
                    <a:lstStyle/>
                    <a:p>
                      <a:r>
                        <a:rPr lang="en-IN" sz="1400" dirty="0"/>
                        <a:t>56.87</a:t>
                      </a:r>
                    </a:p>
                  </a:txBody>
                  <a:tcPr/>
                </a:tc>
                <a:tc>
                  <a:txBody>
                    <a:bodyPr/>
                    <a:lstStyle/>
                    <a:p>
                      <a:r>
                        <a:rPr lang="en-IN" sz="1400" dirty="0"/>
                        <a:t>0.65</a:t>
                      </a:r>
                    </a:p>
                  </a:txBody>
                  <a:tcPr/>
                </a:tc>
                <a:tc>
                  <a:txBody>
                    <a:bodyPr/>
                    <a:lstStyle/>
                    <a:p>
                      <a:r>
                        <a:rPr lang="en-IN" sz="1400" dirty="0"/>
                        <a:t>301.511</a:t>
                      </a:r>
                    </a:p>
                  </a:txBody>
                  <a:tcPr/>
                </a:tc>
                <a:tc>
                  <a:txBody>
                    <a:bodyPr/>
                    <a:lstStyle/>
                    <a:p>
                      <a:r>
                        <a:rPr lang="en-IN" sz="1400" dirty="0"/>
                        <a:t>0.0325</a:t>
                      </a:r>
                    </a:p>
                  </a:txBody>
                  <a:tcPr/>
                </a:tc>
                <a:extLst>
                  <a:ext uri="{0D108BD9-81ED-4DB2-BD59-A6C34878D82A}">
                    <a16:rowId xmlns:a16="http://schemas.microsoft.com/office/drawing/2014/main" val="10004"/>
                  </a:ext>
                </a:extLst>
              </a:tr>
              <a:tr h="388508">
                <a:tc>
                  <a:txBody>
                    <a:bodyPr/>
                    <a:lstStyle/>
                    <a:p>
                      <a:r>
                        <a:rPr lang="en-IN" sz="1400" dirty="0">
                          <a:solidFill>
                            <a:srgbClr val="FF0000"/>
                          </a:solidFill>
                        </a:rPr>
                        <a:t>54.04</a:t>
                      </a:r>
                    </a:p>
                  </a:txBody>
                  <a:tcPr/>
                </a:tc>
                <a:tc>
                  <a:txBody>
                    <a:bodyPr/>
                    <a:lstStyle/>
                    <a:p>
                      <a:r>
                        <a:rPr lang="en-IN" sz="1400" dirty="0">
                          <a:solidFill>
                            <a:srgbClr val="FF0000"/>
                          </a:solidFill>
                        </a:rPr>
                        <a:t>0.59</a:t>
                      </a:r>
                    </a:p>
                  </a:txBody>
                  <a:tcPr/>
                </a:tc>
                <a:tc>
                  <a:txBody>
                    <a:bodyPr/>
                    <a:lstStyle/>
                    <a:p>
                      <a:r>
                        <a:rPr lang="en-IN" sz="1400" dirty="0">
                          <a:solidFill>
                            <a:srgbClr val="FF0000"/>
                          </a:solidFill>
                        </a:rPr>
                        <a:t>365.953</a:t>
                      </a:r>
                    </a:p>
                  </a:txBody>
                  <a:tcPr/>
                </a:tc>
                <a:tc>
                  <a:txBody>
                    <a:bodyPr/>
                    <a:lstStyle/>
                    <a:p>
                      <a:r>
                        <a:rPr lang="en-IN" sz="1400" dirty="0">
                          <a:solidFill>
                            <a:srgbClr val="FF0000"/>
                          </a:solidFill>
                        </a:rPr>
                        <a:t>0.0295</a:t>
                      </a:r>
                    </a:p>
                  </a:txBody>
                  <a:tcPr/>
                </a:tc>
                <a:extLst>
                  <a:ext uri="{0D108BD9-81ED-4DB2-BD59-A6C34878D82A}">
                    <a16:rowId xmlns:a16="http://schemas.microsoft.com/office/drawing/2014/main" val="10005"/>
                  </a:ext>
                </a:extLst>
              </a:tr>
              <a:tr h="388508">
                <a:tc>
                  <a:txBody>
                    <a:bodyPr/>
                    <a:lstStyle/>
                    <a:p>
                      <a:r>
                        <a:rPr lang="en-IN" sz="1400" dirty="0"/>
                        <a:t>51.21</a:t>
                      </a:r>
                    </a:p>
                  </a:txBody>
                  <a:tcPr/>
                </a:tc>
                <a:tc>
                  <a:txBody>
                    <a:bodyPr/>
                    <a:lstStyle/>
                    <a:p>
                      <a:r>
                        <a:rPr lang="en-IN" sz="1400" dirty="0"/>
                        <a:t>0.77</a:t>
                      </a:r>
                    </a:p>
                  </a:txBody>
                  <a:tcPr/>
                </a:tc>
                <a:tc>
                  <a:txBody>
                    <a:bodyPr/>
                    <a:lstStyle/>
                    <a:p>
                      <a:r>
                        <a:rPr lang="en-IN" sz="1400" dirty="0"/>
                        <a:t>214.856</a:t>
                      </a:r>
                    </a:p>
                  </a:txBody>
                  <a:tcPr/>
                </a:tc>
                <a:tc>
                  <a:txBody>
                    <a:bodyPr/>
                    <a:lstStyle/>
                    <a:p>
                      <a:r>
                        <a:rPr lang="en-IN" sz="1400" dirty="0"/>
                        <a:t>0.0385</a:t>
                      </a:r>
                    </a:p>
                  </a:txBody>
                  <a:tcPr/>
                </a:tc>
                <a:extLst>
                  <a:ext uri="{0D108BD9-81ED-4DB2-BD59-A6C34878D82A}">
                    <a16:rowId xmlns:a16="http://schemas.microsoft.com/office/drawing/2014/main" val="10006"/>
                  </a:ext>
                </a:extLst>
              </a:tr>
              <a:tr h="388508">
                <a:tc>
                  <a:txBody>
                    <a:bodyPr/>
                    <a:lstStyle/>
                    <a:p>
                      <a:r>
                        <a:rPr lang="en-IN" sz="1400" dirty="0"/>
                        <a:t>48.38</a:t>
                      </a:r>
                    </a:p>
                  </a:txBody>
                  <a:tcPr/>
                </a:tc>
                <a:tc>
                  <a:txBody>
                    <a:bodyPr/>
                    <a:lstStyle/>
                    <a:p>
                      <a:r>
                        <a:rPr lang="en-IN" sz="1400" dirty="0"/>
                        <a:t>0.83</a:t>
                      </a:r>
                    </a:p>
                  </a:txBody>
                  <a:tcPr/>
                </a:tc>
                <a:tc>
                  <a:txBody>
                    <a:bodyPr/>
                    <a:lstStyle/>
                    <a:p>
                      <a:r>
                        <a:rPr lang="en-IN" sz="1400" dirty="0"/>
                        <a:t>184.225</a:t>
                      </a:r>
                    </a:p>
                  </a:txBody>
                  <a:tcPr/>
                </a:tc>
                <a:tc>
                  <a:txBody>
                    <a:bodyPr/>
                    <a:lstStyle/>
                    <a:p>
                      <a:r>
                        <a:rPr lang="en-IN" sz="1400" dirty="0"/>
                        <a:t>0.0415</a:t>
                      </a:r>
                    </a:p>
                  </a:txBody>
                  <a:tcPr/>
                </a:tc>
                <a:extLst>
                  <a:ext uri="{0D108BD9-81ED-4DB2-BD59-A6C34878D82A}">
                    <a16:rowId xmlns:a16="http://schemas.microsoft.com/office/drawing/2014/main" val="10007"/>
                  </a:ext>
                </a:extLst>
              </a:tr>
              <a:tr h="388508">
                <a:tc>
                  <a:txBody>
                    <a:bodyPr/>
                    <a:lstStyle/>
                    <a:p>
                      <a:r>
                        <a:rPr lang="en-IN" sz="1400" dirty="0"/>
                        <a:t>45.55</a:t>
                      </a:r>
                    </a:p>
                  </a:txBody>
                  <a:tcPr/>
                </a:tc>
                <a:tc>
                  <a:txBody>
                    <a:bodyPr/>
                    <a:lstStyle/>
                    <a:p>
                      <a:r>
                        <a:rPr lang="en-IN" sz="1400" dirty="0"/>
                        <a:t>0.88</a:t>
                      </a:r>
                    </a:p>
                  </a:txBody>
                  <a:tcPr/>
                </a:tc>
                <a:tc>
                  <a:txBody>
                    <a:bodyPr/>
                    <a:lstStyle/>
                    <a:p>
                      <a:r>
                        <a:rPr lang="en-IN" sz="1400" dirty="0"/>
                        <a:t>164.499</a:t>
                      </a:r>
                    </a:p>
                  </a:txBody>
                  <a:tcPr/>
                </a:tc>
                <a:tc>
                  <a:txBody>
                    <a:bodyPr/>
                    <a:lstStyle/>
                    <a:p>
                      <a:r>
                        <a:rPr lang="en-IN" sz="1400" dirty="0"/>
                        <a:t>0.0440</a:t>
                      </a:r>
                    </a:p>
                  </a:txBody>
                  <a:tcPr/>
                </a:tc>
                <a:extLst>
                  <a:ext uri="{0D108BD9-81ED-4DB2-BD59-A6C34878D82A}">
                    <a16:rowId xmlns:a16="http://schemas.microsoft.com/office/drawing/2014/main" val="10008"/>
                  </a:ext>
                </a:extLst>
              </a:tr>
              <a:tr h="388508">
                <a:tc>
                  <a:txBody>
                    <a:bodyPr/>
                    <a:lstStyle/>
                    <a:p>
                      <a:r>
                        <a:rPr lang="en-IN" sz="1400" dirty="0"/>
                        <a:t>42.73</a:t>
                      </a:r>
                    </a:p>
                  </a:txBody>
                  <a:tcPr/>
                </a:tc>
                <a:tc>
                  <a:txBody>
                    <a:bodyPr/>
                    <a:lstStyle/>
                    <a:p>
                      <a:r>
                        <a:rPr lang="en-IN" sz="1400" dirty="0"/>
                        <a:t>0.96</a:t>
                      </a:r>
                    </a:p>
                  </a:txBody>
                  <a:tcPr/>
                </a:tc>
                <a:tc>
                  <a:txBody>
                    <a:bodyPr/>
                    <a:lstStyle/>
                    <a:p>
                      <a:r>
                        <a:rPr lang="en-IN" sz="1400" dirty="0"/>
                        <a:t>138.225</a:t>
                      </a:r>
                    </a:p>
                  </a:txBody>
                  <a:tcPr/>
                </a:tc>
                <a:tc>
                  <a:txBody>
                    <a:bodyPr/>
                    <a:lstStyle/>
                    <a:p>
                      <a:r>
                        <a:rPr lang="en-IN" sz="1400" dirty="0"/>
                        <a:t>0.0480</a:t>
                      </a:r>
                    </a:p>
                  </a:txBody>
                  <a:tcPr/>
                </a:tc>
                <a:extLst>
                  <a:ext uri="{0D108BD9-81ED-4DB2-BD59-A6C34878D82A}">
                    <a16:rowId xmlns:a16="http://schemas.microsoft.com/office/drawing/2014/main" val="10009"/>
                  </a:ext>
                </a:extLst>
              </a:tr>
            </a:tbl>
          </a:graphicData>
        </a:graphic>
      </p:graphicFrame>
      <p:graphicFrame>
        <p:nvGraphicFramePr>
          <p:cNvPr id="8" name="Chart 7"/>
          <p:cNvGraphicFramePr>
            <a:graphicFrameLocks/>
          </p:cNvGraphicFramePr>
          <p:nvPr>
            <p:extLst>
              <p:ext uri="{D42A27DB-BD31-4B8C-83A1-F6EECF244321}">
                <p14:modId xmlns:p14="http://schemas.microsoft.com/office/powerpoint/2010/main" val="2847005855"/>
              </p:ext>
            </p:extLst>
          </p:nvPr>
        </p:nvGraphicFramePr>
        <p:xfrm>
          <a:off x="6340946" y="1595255"/>
          <a:ext cx="4838700" cy="4392488"/>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AF017903-1A26-0E18-22FB-A437E38184D6}"/>
              </a:ext>
            </a:extLst>
          </p:cNvPr>
          <p:cNvSpPr txBox="1"/>
          <p:nvPr/>
        </p:nvSpPr>
        <p:spPr>
          <a:xfrm>
            <a:off x="551384" y="244976"/>
            <a:ext cx="8208912" cy="523220"/>
          </a:xfrm>
          <a:prstGeom prst="rect">
            <a:avLst/>
          </a:prstGeom>
          <a:noFill/>
        </p:spPr>
        <p:txBody>
          <a:bodyPr wrap="square" rtlCol="0">
            <a:spAutoFit/>
          </a:bodyPr>
          <a:lstStyle/>
          <a:p>
            <a:r>
              <a:rPr lang="en-IN" sz="2800" b="1" dirty="0">
                <a:latin typeface="+mj-lt"/>
              </a:rPr>
              <a:t>Focal length and Beam diameter selection</a:t>
            </a:r>
          </a:p>
        </p:txBody>
      </p:sp>
      <p:sp>
        <p:nvSpPr>
          <p:cNvPr id="6" name="TextBox 5">
            <a:extLst>
              <a:ext uri="{FF2B5EF4-FFF2-40B4-BE49-F238E27FC236}">
                <a16:creationId xmlns:a16="http://schemas.microsoft.com/office/drawing/2014/main" id="{2FDAC6B4-0DE9-D85C-AD82-E36AF5E683B3}"/>
              </a:ext>
            </a:extLst>
          </p:cNvPr>
          <p:cNvSpPr txBox="1"/>
          <p:nvPr/>
        </p:nvSpPr>
        <p:spPr>
          <a:xfrm>
            <a:off x="7377923" y="5900342"/>
            <a:ext cx="3312368" cy="646331"/>
          </a:xfrm>
          <a:prstGeom prst="rect">
            <a:avLst/>
          </a:prstGeom>
          <a:noFill/>
        </p:spPr>
        <p:txBody>
          <a:bodyPr wrap="square" rtlCol="0">
            <a:spAutoFit/>
          </a:bodyPr>
          <a:lstStyle/>
          <a:p>
            <a:pPr algn="ctr"/>
            <a:r>
              <a:rPr lang="en-IN" dirty="0"/>
              <a:t>Fig.4 Variation of beam diameter with focal length</a:t>
            </a:r>
          </a:p>
        </p:txBody>
      </p:sp>
    </p:spTree>
    <p:extLst>
      <p:ext uri="{BB962C8B-B14F-4D97-AF65-F5344CB8AC3E}">
        <p14:creationId xmlns:p14="http://schemas.microsoft.com/office/powerpoint/2010/main" val="786257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3150-FA61-B387-A06A-1781A696BE8A}"/>
              </a:ext>
            </a:extLst>
          </p:cNvPr>
          <p:cNvSpPr>
            <a:spLocks noGrp="1"/>
          </p:cNvSpPr>
          <p:nvPr>
            <p:ph type="title"/>
          </p:nvPr>
        </p:nvSpPr>
        <p:spPr>
          <a:xfrm>
            <a:off x="695400" y="146810"/>
            <a:ext cx="8966900" cy="802022"/>
          </a:xfrm>
        </p:spPr>
        <p:txBody>
          <a:bodyPr>
            <a:normAutofit/>
          </a:bodyPr>
          <a:lstStyle/>
          <a:p>
            <a:r>
              <a:rPr lang="en-US" sz="2800" b="1" dirty="0"/>
              <a:t>Modifying the CO</a:t>
            </a:r>
            <a:r>
              <a:rPr lang="en-US" sz="2800" b="1" baseline="-25000" dirty="0"/>
              <a:t>2</a:t>
            </a:r>
            <a:r>
              <a:rPr lang="en-US" sz="2800" b="1" dirty="0"/>
              <a:t> Laser Machine setup</a:t>
            </a:r>
            <a:endParaRPr lang="en-IN" sz="2800" b="1" dirty="0"/>
          </a:p>
        </p:txBody>
      </p:sp>
      <p:pic>
        <p:nvPicPr>
          <p:cNvPr id="5" name="Content Placeholder 4">
            <a:extLst>
              <a:ext uri="{FF2B5EF4-FFF2-40B4-BE49-F238E27FC236}">
                <a16:creationId xmlns:a16="http://schemas.microsoft.com/office/drawing/2014/main" id="{AF0E3933-6C5E-849E-4DDE-6437E60769A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91545" y="1083773"/>
            <a:ext cx="2232248" cy="2991556"/>
          </a:xfrm>
          <a:prstGeom prst="rect">
            <a:avLst/>
          </a:prstGeom>
        </p:spPr>
      </p:pic>
      <p:sp>
        <p:nvSpPr>
          <p:cNvPr id="4" name="Slide Number Placeholder 3">
            <a:extLst>
              <a:ext uri="{FF2B5EF4-FFF2-40B4-BE49-F238E27FC236}">
                <a16:creationId xmlns:a16="http://schemas.microsoft.com/office/drawing/2014/main" id="{143D4F1C-7864-E5D0-EA08-7D4F9A7C280F}"/>
              </a:ext>
            </a:extLst>
          </p:cNvPr>
          <p:cNvSpPr>
            <a:spLocks noGrp="1"/>
          </p:cNvSpPr>
          <p:nvPr>
            <p:ph type="sldNum" sz="quarter" idx="12"/>
          </p:nvPr>
        </p:nvSpPr>
        <p:spPr/>
        <p:txBody>
          <a:bodyPr/>
          <a:lstStyle/>
          <a:p>
            <a:fld id="{5E3C3D1C-4552-4D63-98B8-254854841BC5}" type="slidenum">
              <a:rPr lang="en-IN" smtClean="0"/>
              <a:t>13</a:t>
            </a:fld>
            <a:endParaRPr lang="en-IN"/>
          </a:p>
        </p:txBody>
      </p:sp>
      <p:pic>
        <p:nvPicPr>
          <p:cNvPr id="6" name="Picture 5">
            <a:extLst>
              <a:ext uri="{FF2B5EF4-FFF2-40B4-BE49-F238E27FC236}">
                <a16:creationId xmlns:a16="http://schemas.microsoft.com/office/drawing/2014/main" id="{03EFFE82-1169-6D2C-685E-7B0F3B40990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8119"/>
          <a:stretch/>
        </p:blipFill>
        <p:spPr bwMode="auto">
          <a:xfrm>
            <a:off x="6462778" y="1270639"/>
            <a:ext cx="3566300" cy="2808312"/>
          </a:xfrm>
          <a:prstGeom prst="rect">
            <a:avLst/>
          </a:prstGeom>
          <a:ln>
            <a:noFill/>
          </a:ln>
          <a:extLst>
            <a:ext uri="{53640926-AAD7-44D8-BBD7-CCE9431645EC}">
              <a14:shadowObscured xmlns:a14="http://schemas.microsoft.com/office/drawing/2010/main"/>
            </a:ext>
          </a:extLst>
        </p:spPr>
      </p:pic>
      <p:sp>
        <p:nvSpPr>
          <p:cNvPr id="7" name="Arrow: Right 6">
            <a:extLst>
              <a:ext uri="{FF2B5EF4-FFF2-40B4-BE49-F238E27FC236}">
                <a16:creationId xmlns:a16="http://schemas.microsoft.com/office/drawing/2014/main" id="{3D1F9E9F-EBC3-DE2E-C79D-1E4260AF9D85}"/>
              </a:ext>
            </a:extLst>
          </p:cNvPr>
          <p:cNvSpPr/>
          <p:nvPr/>
        </p:nvSpPr>
        <p:spPr>
          <a:xfrm>
            <a:off x="4727848" y="2273785"/>
            <a:ext cx="1512168" cy="802021"/>
          </a:xfrm>
          <a:prstGeom prst="rightArrow">
            <a:avLst/>
          </a:prstGeom>
          <a:solidFill>
            <a:srgbClr val="4F81BD"/>
          </a:solidFill>
          <a:ln w="254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pic>
        <p:nvPicPr>
          <p:cNvPr id="9" name="Picture 8">
            <a:extLst>
              <a:ext uri="{FF2B5EF4-FFF2-40B4-BE49-F238E27FC236}">
                <a16:creationId xmlns:a16="http://schemas.microsoft.com/office/drawing/2014/main" id="{8E9A8121-C6BB-FE93-AC33-FA3CFE64B2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745" y="4386879"/>
            <a:ext cx="1963849" cy="1831455"/>
          </a:xfrm>
          <a:prstGeom prst="rect">
            <a:avLst/>
          </a:prstGeom>
        </p:spPr>
      </p:pic>
      <p:pic>
        <p:nvPicPr>
          <p:cNvPr id="10" name="Picture 9">
            <a:extLst>
              <a:ext uri="{FF2B5EF4-FFF2-40B4-BE49-F238E27FC236}">
                <a16:creationId xmlns:a16="http://schemas.microsoft.com/office/drawing/2014/main" id="{0BD56291-C12A-AB43-1E9D-89AD77103B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733" t="22895" r="42001" b="31314"/>
          <a:stretch/>
        </p:blipFill>
        <p:spPr bwMode="auto">
          <a:xfrm>
            <a:off x="7212373" y="4400759"/>
            <a:ext cx="2067111" cy="18314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50045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C904A-87F9-E5E6-E6F2-E8C1993777AB}"/>
              </a:ext>
            </a:extLst>
          </p:cNvPr>
          <p:cNvSpPr>
            <a:spLocks noGrp="1"/>
          </p:cNvSpPr>
          <p:nvPr>
            <p:ph type="title"/>
          </p:nvPr>
        </p:nvSpPr>
        <p:spPr>
          <a:xfrm>
            <a:off x="695400" y="1"/>
            <a:ext cx="9182844" cy="1052736"/>
          </a:xfrm>
        </p:spPr>
        <p:txBody>
          <a:bodyPr>
            <a:normAutofit/>
          </a:bodyPr>
          <a:lstStyle/>
          <a:p>
            <a:r>
              <a:rPr lang="en-IN" sz="2800" b="1" dirty="0"/>
              <a:t>Powder Procurement and characterization</a:t>
            </a:r>
          </a:p>
        </p:txBody>
      </p:sp>
      <p:sp>
        <p:nvSpPr>
          <p:cNvPr id="3" name="Content Placeholder 2">
            <a:extLst>
              <a:ext uri="{FF2B5EF4-FFF2-40B4-BE49-F238E27FC236}">
                <a16:creationId xmlns:a16="http://schemas.microsoft.com/office/drawing/2014/main" id="{0E25495A-E1DE-4622-39DC-E64975BA9CFE}"/>
              </a:ext>
            </a:extLst>
          </p:cNvPr>
          <p:cNvSpPr>
            <a:spLocks noGrp="1"/>
          </p:cNvSpPr>
          <p:nvPr>
            <p:ph idx="1"/>
          </p:nvPr>
        </p:nvSpPr>
        <p:spPr>
          <a:xfrm>
            <a:off x="695400" y="1052737"/>
            <a:ext cx="10945216" cy="5303614"/>
          </a:xfrm>
        </p:spPr>
        <p:txBody>
          <a:bodyPr/>
          <a:lstStyle/>
          <a:p>
            <a:r>
              <a:rPr lang="en-IN" b="1" dirty="0">
                <a:solidFill>
                  <a:schemeClr val="accent1"/>
                </a:solidFill>
              </a:rPr>
              <a:t>Sieve Analysis :</a:t>
            </a:r>
          </a:p>
          <a:p>
            <a:pPr marL="0" indent="0" algn="just">
              <a:buNone/>
            </a:pPr>
            <a:r>
              <a:rPr lang="en-US" sz="2600" dirty="0"/>
              <a:t>Sieve analysis of pure copper powder was done on the sieve analyzer machine available in the college to check the particle size distribution. For experimentation </a:t>
            </a:r>
            <a:r>
              <a:rPr lang="en-US" sz="2600" dirty="0">
                <a:solidFill>
                  <a:srgbClr val="FF0000"/>
                </a:solidFill>
              </a:rPr>
              <a:t>100 gm</a:t>
            </a:r>
            <a:r>
              <a:rPr lang="en-US" sz="2600" dirty="0"/>
              <a:t> of powder was used and screened using the sieves of 25 µm, 37 µm, 45 µm, and 53 µm.</a:t>
            </a:r>
          </a:p>
          <a:p>
            <a:pPr marL="0" indent="0">
              <a:buNone/>
            </a:pPr>
            <a:endParaRPr lang="en-IN" dirty="0"/>
          </a:p>
        </p:txBody>
      </p:sp>
      <p:sp>
        <p:nvSpPr>
          <p:cNvPr id="4" name="Slide Number Placeholder 3">
            <a:extLst>
              <a:ext uri="{FF2B5EF4-FFF2-40B4-BE49-F238E27FC236}">
                <a16:creationId xmlns:a16="http://schemas.microsoft.com/office/drawing/2014/main" id="{E5F01979-1944-D26F-BF8A-12EC356F6227}"/>
              </a:ext>
            </a:extLst>
          </p:cNvPr>
          <p:cNvSpPr>
            <a:spLocks noGrp="1"/>
          </p:cNvSpPr>
          <p:nvPr>
            <p:ph type="sldNum" sz="quarter" idx="12"/>
          </p:nvPr>
        </p:nvSpPr>
        <p:spPr/>
        <p:txBody>
          <a:bodyPr/>
          <a:lstStyle/>
          <a:p>
            <a:fld id="{5E3C3D1C-4552-4D63-98B8-254854841BC5}" type="slidenum">
              <a:rPr lang="en-IN" smtClean="0"/>
              <a:t>14</a:t>
            </a:fld>
            <a:endParaRPr lang="en-IN"/>
          </a:p>
        </p:txBody>
      </p:sp>
      <p:pic>
        <p:nvPicPr>
          <p:cNvPr id="5" name="Picture 4">
            <a:extLst>
              <a:ext uri="{FF2B5EF4-FFF2-40B4-BE49-F238E27FC236}">
                <a16:creationId xmlns:a16="http://schemas.microsoft.com/office/drawing/2014/main" id="{BDE138E4-8A29-4134-B8BC-1F64D11D17E1}"/>
              </a:ext>
            </a:extLst>
          </p:cNvPr>
          <p:cNvPicPr>
            <a:picLocks noChangeAspect="1"/>
          </p:cNvPicPr>
          <p:nvPr/>
        </p:nvPicPr>
        <p:blipFill>
          <a:blip r:embed="rId2"/>
          <a:stretch>
            <a:fillRect/>
          </a:stretch>
        </p:blipFill>
        <p:spPr>
          <a:xfrm>
            <a:off x="4079776" y="3140968"/>
            <a:ext cx="3901291" cy="2952328"/>
          </a:xfrm>
          <a:prstGeom prst="rect">
            <a:avLst/>
          </a:prstGeom>
        </p:spPr>
      </p:pic>
      <p:sp>
        <p:nvSpPr>
          <p:cNvPr id="6" name="TextBox 5">
            <a:extLst>
              <a:ext uri="{FF2B5EF4-FFF2-40B4-BE49-F238E27FC236}">
                <a16:creationId xmlns:a16="http://schemas.microsoft.com/office/drawing/2014/main" id="{E816A786-7209-0EBE-B81F-A42D71785A53}"/>
              </a:ext>
            </a:extLst>
          </p:cNvPr>
          <p:cNvSpPr txBox="1"/>
          <p:nvPr/>
        </p:nvSpPr>
        <p:spPr>
          <a:xfrm>
            <a:off x="3755740" y="6194497"/>
            <a:ext cx="4680520" cy="369332"/>
          </a:xfrm>
          <a:prstGeom prst="rect">
            <a:avLst/>
          </a:prstGeom>
          <a:noFill/>
        </p:spPr>
        <p:txBody>
          <a:bodyPr wrap="square" rtlCol="0">
            <a:spAutoFit/>
          </a:bodyPr>
          <a:lstStyle/>
          <a:p>
            <a:pPr algn="ctr"/>
            <a:r>
              <a:rPr lang="en-IN" dirty="0">
                <a:solidFill>
                  <a:srgbClr val="000000"/>
                </a:solidFill>
                <a:ea typeface="Calibri" panose="020F0502020204030204" pitchFamily="34" charset="0"/>
              </a:rPr>
              <a:t>Fig.5 Schematic of sieve </a:t>
            </a:r>
            <a:r>
              <a:rPr lang="en-IN" dirty="0" err="1">
                <a:solidFill>
                  <a:srgbClr val="000000"/>
                </a:solidFill>
                <a:ea typeface="Calibri" panose="020F0502020204030204" pitchFamily="34" charset="0"/>
              </a:rPr>
              <a:t>analyzer</a:t>
            </a:r>
            <a:r>
              <a:rPr lang="en-IN" dirty="0">
                <a:solidFill>
                  <a:srgbClr val="000000"/>
                </a:solidFill>
                <a:ea typeface="Calibri" panose="020F0502020204030204" pitchFamily="34" charset="0"/>
              </a:rPr>
              <a:t>.</a:t>
            </a:r>
            <a:endParaRPr lang="en-IN" dirty="0"/>
          </a:p>
        </p:txBody>
      </p:sp>
    </p:spTree>
    <p:extLst>
      <p:ext uri="{BB962C8B-B14F-4D97-AF65-F5344CB8AC3E}">
        <p14:creationId xmlns:p14="http://schemas.microsoft.com/office/powerpoint/2010/main" val="1037418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8BBCDA-3ABA-8F37-7C6E-A908E55C9923}"/>
              </a:ext>
            </a:extLst>
          </p:cNvPr>
          <p:cNvSpPr>
            <a:spLocks noGrp="1"/>
          </p:cNvSpPr>
          <p:nvPr>
            <p:ph idx="1"/>
          </p:nvPr>
        </p:nvSpPr>
        <p:spPr>
          <a:xfrm>
            <a:off x="623392" y="476673"/>
            <a:ext cx="9793088" cy="5700291"/>
          </a:xfrm>
        </p:spPr>
        <p:txBody>
          <a:bodyPr/>
          <a:lstStyle/>
          <a:p>
            <a:r>
              <a:rPr lang="en-IN" b="1" dirty="0">
                <a:solidFill>
                  <a:schemeClr val="accent1"/>
                </a:solidFill>
              </a:rPr>
              <a:t>Apparent Density and Flowrate:</a:t>
            </a:r>
          </a:p>
          <a:p>
            <a:pPr marL="0" indent="0">
              <a:buNone/>
            </a:pPr>
            <a:r>
              <a:rPr lang="en-IN" b="1" dirty="0">
                <a:solidFill>
                  <a:schemeClr val="accent1"/>
                </a:solidFill>
              </a:rPr>
              <a:t> </a:t>
            </a:r>
          </a:p>
          <a:p>
            <a:pPr marL="0" indent="0">
              <a:buNone/>
            </a:pPr>
            <a:endParaRPr lang="en-IN" b="1" dirty="0">
              <a:solidFill>
                <a:schemeClr val="accent1"/>
              </a:solidFill>
            </a:endParaRPr>
          </a:p>
        </p:txBody>
      </p:sp>
      <p:sp>
        <p:nvSpPr>
          <p:cNvPr id="4" name="Slide Number Placeholder 3">
            <a:extLst>
              <a:ext uri="{FF2B5EF4-FFF2-40B4-BE49-F238E27FC236}">
                <a16:creationId xmlns:a16="http://schemas.microsoft.com/office/drawing/2014/main" id="{FA55EC35-31CB-B882-50E8-A4F65D884824}"/>
              </a:ext>
            </a:extLst>
          </p:cNvPr>
          <p:cNvSpPr>
            <a:spLocks noGrp="1"/>
          </p:cNvSpPr>
          <p:nvPr>
            <p:ph type="sldNum" sz="quarter" idx="12"/>
          </p:nvPr>
        </p:nvSpPr>
        <p:spPr/>
        <p:txBody>
          <a:bodyPr/>
          <a:lstStyle/>
          <a:p>
            <a:fld id="{5E3C3D1C-4552-4D63-98B8-254854841BC5}" type="slidenum">
              <a:rPr lang="en-IN" smtClean="0"/>
              <a:t>15</a:t>
            </a:fld>
            <a:endParaRPr lang="en-IN"/>
          </a:p>
        </p:txBody>
      </p:sp>
      <p:pic>
        <p:nvPicPr>
          <p:cNvPr id="7" name="Picture 6">
            <a:extLst>
              <a:ext uri="{FF2B5EF4-FFF2-40B4-BE49-F238E27FC236}">
                <a16:creationId xmlns:a16="http://schemas.microsoft.com/office/drawing/2014/main" id="{2FA32D97-3762-E24D-F99B-E7C0913543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2650" y="1268760"/>
            <a:ext cx="2628858" cy="2160240"/>
          </a:xfrm>
          <a:prstGeom prst="rect">
            <a:avLst/>
          </a:prstGeom>
          <a:noFill/>
          <a:ln>
            <a:noFill/>
          </a:ln>
        </p:spPr>
      </p:pic>
      <p:pic>
        <p:nvPicPr>
          <p:cNvPr id="8" name="Picture 7">
            <a:extLst>
              <a:ext uri="{FF2B5EF4-FFF2-40B4-BE49-F238E27FC236}">
                <a16:creationId xmlns:a16="http://schemas.microsoft.com/office/drawing/2014/main" id="{8B351056-835B-6467-7B6C-086EC04E6CC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3446" y="1268760"/>
            <a:ext cx="2232248" cy="2071700"/>
          </a:xfrm>
          <a:prstGeom prst="rect">
            <a:avLst/>
          </a:prstGeom>
          <a:noFill/>
          <a:ln>
            <a:noFill/>
          </a:ln>
        </p:spPr>
      </p:pic>
      <p:pic>
        <p:nvPicPr>
          <p:cNvPr id="9" name="Picture 8">
            <a:extLst>
              <a:ext uri="{FF2B5EF4-FFF2-40B4-BE49-F238E27FC236}">
                <a16:creationId xmlns:a16="http://schemas.microsoft.com/office/drawing/2014/main" id="{2856F1E5-44DC-2DF2-6E20-1B9BA1B6051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17633" y="1419052"/>
            <a:ext cx="2036686" cy="1859656"/>
          </a:xfrm>
          <a:prstGeom prst="rect">
            <a:avLst/>
          </a:prstGeom>
          <a:noFill/>
          <a:ln>
            <a:noFill/>
          </a:ln>
        </p:spPr>
      </p:pic>
      <p:sp>
        <p:nvSpPr>
          <p:cNvPr id="10" name="TextBox 9">
            <a:extLst>
              <a:ext uri="{FF2B5EF4-FFF2-40B4-BE49-F238E27FC236}">
                <a16:creationId xmlns:a16="http://schemas.microsoft.com/office/drawing/2014/main" id="{B24CD626-5ABB-90CA-A5E5-13F221ACA86F}"/>
              </a:ext>
            </a:extLst>
          </p:cNvPr>
          <p:cNvSpPr txBox="1"/>
          <p:nvPr/>
        </p:nvSpPr>
        <p:spPr>
          <a:xfrm>
            <a:off x="2495600" y="3520280"/>
            <a:ext cx="1512168" cy="369332"/>
          </a:xfrm>
          <a:prstGeom prst="rect">
            <a:avLst/>
          </a:prstGeom>
          <a:noFill/>
        </p:spPr>
        <p:txBody>
          <a:bodyPr wrap="square" rtlCol="0">
            <a:spAutoFit/>
          </a:bodyPr>
          <a:lstStyle/>
          <a:p>
            <a:pPr algn="ctr"/>
            <a:r>
              <a:rPr lang="en-US" dirty="0"/>
              <a:t>a)</a:t>
            </a:r>
            <a:endParaRPr lang="en-IN" dirty="0"/>
          </a:p>
        </p:txBody>
      </p:sp>
      <p:sp>
        <p:nvSpPr>
          <p:cNvPr id="15" name="TextBox 14">
            <a:extLst>
              <a:ext uri="{FF2B5EF4-FFF2-40B4-BE49-F238E27FC236}">
                <a16:creationId xmlns:a16="http://schemas.microsoft.com/office/drawing/2014/main" id="{157AB293-DF70-CDDA-FCE1-2E2BBCD5B6E5}"/>
              </a:ext>
            </a:extLst>
          </p:cNvPr>
          <p:cNvSpPr txBox="1"/>
          <p:nvPr/>
        </p:nvSpPr>
        <p:spPr>
          <a:xfrm flipH="1">
            <a:off x="5519936" y="3520280"/>
            <a:ext cx="1152128" cy="369332"/>
          </a:xfrm>
          <a:prstGeom prst="rect">
            <a:avLst/>
          </a:prstGeom>
          <a:noFill/>
        </p:spPr>
        <p:txBody>
          <a:bodyPr wrap="square" rtlCol="0">
            <a:spAutoFit/>
          </a:bodyPr>
          <a:lstStyle/>
          <a:p>
            <a:pPr algn="ctr"/>
            <a:r>
              <a:rPr lang="en-US" dirty="0"/>
              <a:t>b)</a:t>
            </a:r>
            <a:endParaRPr lang="en-IN" dirty="0"/>
          </a:p>
        </p:txBody>
      </p:sp>
      <p:sp>
        <p:nvSpPr>
          <p:cNvPr id="18" name="TextBox 17">
            <a:extLst>
              <a:ext uri="{FF2B5EF4-FFF2-40B4-BE49-F238E27FC236}">
                <a16:creationId xmlns:a16="http://schemas.microsoft.com/office/drawing/2014/main" id="{F717A934-479F-36E4-AD01-1EF7E6DAE84F}"/>
              </a:ext>
            </a:extLst>
          </p:cNvPr>
          <p:cNvSpPr txBox="1"/>
          <p:nvPr/>
        </p:nvSpPr>
        <p:spPr>
          <a:xfrm>
            <a:off x="7517634" y="3520280"/>
            <a:ext cx="1314671" cy="369332"/>
          </a:xfrm>
          <a:prstGeom prst="rect">
            <a:avLst/>
          </a:prstGeom>
          <a:noFill/>
        </p:spPr>
        <p:txBody>
          <a:bodyPr wrap="square" rtlCol="0">
            <a:spAutoFit/>
          </a:bodyPr>
          <a:lstStyle/>
          <a:p>
            <a:pPr algn="ctr"/>
            <a:r>
              <a:rPr lang="en-US" dirty="0"/>
              <a:t>c)</a:t>
            </a:r>
            <a:endParaRPr lang="en-IN" dirty="0"/>
          </a:p>
        </p:txBody>
      </p:sp>
      <p:sp>
        <p:nvSpPr>
          <p:cNvPr id="19" name="TextBox 18">
            <a:extLst>
              <a:ext uri="{FF2B5EF4-FFF2-40B4-BE49-F238E27FC236}">
                <a16:creationId xmlns:a16="http://schemas.microsoft.com/office/drawing/2014/main" id="{344D0AED-54C1-BD18-4A03-DA4300D23FDA}"/>
              </a:ext>
            </a:extLst>
          </p:cNvPr>
          <p:cNvSpPr txBox="1"/>
          <p:nvPr/>
        </p:nvSpPr>
        <p:spPr>
          <a:xfrm>
            <a:off x="2351584" y="4002048"/>
            <a:ext cx="6984776" cy="369332"/>
          </a:xfrm>
          <a:prstGeom prst="rect">
            <a:avLst/>
          </a:prstGeom>
          <a:noFill/>
        </p:spPr>
        <p:txBody>
          <a:bodyPr wrap="square" rtlCol="0">
            <a:spAutoFit/>
          </a:bodyPr>
          <a:lstStyle/>
          <a:p>
            <a:pPr algn="ctr"/>
            <a:r>
              <a:rPr lang="en-IN" dirty="0">
                <a:solidFill>
                  <a:srgbClr val="000000"/>
                </a:solidFill>
                <a:latin typeface="Times New Roman" panose="02020603050405020304" pitchFamily="18" charset="0"/>
                <a:ea typeface="Calibri" panose="020F0502020204030204" pitchFamily="34" charset="0"/>
              </a:rPr>
              <a:t>Fig.6 a) Hall funnel b) Equipment Assembly c) Density cup [25].</a:t>
            </a:r>
            <a:endParaRPr lang="en-IN" dirty="0"/>
          </a:p>
        </p:txBody>
      </p:sp>
      <p:graphicFrame>
        <p:nvGraphicFramePr>
          <p:cNvPr id="20" name="Table 20">
            <a:extLst>
              <a:ext uri="{FF2B5EF4-FFF2-40B4-BE49-F238E27FC236}">
                <a16:creationId xmlns:a16="http://schemas.microsoft.com/office/drawing/2014/main" id="{EB93A8FD-B7B7-6295-0838-BB16F39C7F36}"/>
              </a:ext>
            </a:extLst>
          </p:cNvPr>
          <p:cNvGraphicFramePr>
            <a:graphicFrameLocks noGrp="1"/>
          </p:cNvGraphicFramePr>
          <p:nvPr>
            <p:extLst>
              <p:ext uri="{D42A27DB-BD31-4B8C-83A1-F6EECF244321}">
                <p14:modId xmlns:p14="http://schemas.microsoft.com/office/powerpoint/2010/main" val="279543536"/>
              </p:ext>
            </p:extLst>
          </p:nvPr>
        </p:nvGraphicFramePr>
        <p:xfrm>
          <a:off x="2914650" y="4882688"/>
          <a:ext cx="6096000" cy="11125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662465224"/>
                    </a:ext>
                  </a:extLst>
                </a:gridCol>
                <a:gridCol w="3048000">
                  <a:extLst>
                    <a:ext uri="{9D8B030D-6E8A-4147-A177-3AD203B41FA5}">
                      <a16:colId xmlns:a16="http://schemas.microsoft.com/office/drawing/2014/main" val="479233418"/>
                    </a:ext>
                  </a:extLst>
                </a:gridCol>
              </a:tblGrid>
              <a:tr h="370840">
                <a:tc>
                  <a:txBody>
                    <a:bodyPr/>
                    <a:lstStyle/>
                    <a:p>
                      <a:pPr algn="ctr"/>
                      <a:r>
                        <a:rPr lang="en-US" sz="1600" dirty="0"/>
                        <a:t>TEST </a:t>
                      </a:r>
                      <a:endParaRPr lang="en-IN" sz="1600" dirty="0"/>
                    </a:p>
                  </a:txBody>
                  <a:tcPr/>
                </a:tc>
                <a:tc>
                  <a:txBody>
                    <a:bodyPr/>
                    <a:lstStyle/>
                    <a:p>
                      <a:pPr algn="ctr"/>
                      <a:r>
                        <a:rPr lang="en-US" sz="1600" dirty="0"/>
                        <a:t>ASTM standard</a:t>
                      </a:r>
                      <a:endParaRPr lang="en-IN" sz="1600" dirty="0"/>
                    </a:p>
                  </a:txBody>
                  <a:tcPr/>
                </a:tc>
                <a:extLst>
                  <a:ext uri="{0D108BD9-81ED-4DB2-BD59-A6C34878D82A}">
                    <a16:rowId xmlns:a16="http://schemas.microsoft.com/office/drawing/2014/main" val="4167269604"/>
                  </a:ext>
                </a:extLst>
              </a:tr>
              <a:tr h="370840">
                <a:tc>
                  <a:txBody>
                    <a:bodyPr/>
                    <a:lstStyle/>
                    <a:p>
                      <a:pPr algn="ctr"/>
                      <a:r>
                        <a:rPr lang="en-IN" sz="1600" dirty="0"/>
                        <a:t>Apparent Density </a:t>
                      </a:r>
                    </a:p>
                  </a:txBody>
                  <a:tcPr/>
                </a:tc>
                <a:tc>
                  <a:txBody>
                    <a:bodyPr/>
                    <a:lstStyle/>
                    <a:p>
                      <a:pPr algn="ctr"/>
                      <a:r>
                        <a:rPr lang="en-IN" sz="1600" dirty="0"/>
                        <a:t>B212</a:t>
                      </a:r>
                    </a:p>
                  </a:txBody>
                  <a:tcPr/>
                </a:tc>
                <a:extLst>
                  <a:ext uri="{0D108BD9-81ED-4DB2-BD59-A6C34878D82A}">
                    <a16:rowId xmlns:a16="http://schemas.microsoft.com/office/drawing/2014/main" val="3215395067"/>
                  </a:ext>
                </a:extLst>
              </a:tr>
              <a:tr h="370840">
                <a:tc>
                  <a:txBody>
                    <a:bodyPr/>
                    <a:lstStyle/>
                    <a:p>
                      <a:pPr algn="ctr"/>
                      <a:r>
                        <a:rPr lang="en-IN" sz="1600" dirty="0"/>
                        <a:t>Flowrate</a:t>
                      </a:r>
                    </a:p>
                  </a:txBody>
                  <a:tcPr/>
                </a:tc>
                <a:tc>
                  <a:txBody>
                    <a:bodyPr/>
                    <a:lstStyle/>
                    <a:p>
                      <a:pPr algn="ctr"/>
                      <a:r>
                        <a:rPr lang="en-IN" sz="1600" dirty="0"/>
                        <a:t> B213 </a:t>
                      </a:r>
                    </a:p>
                  </a:txBody>
                  <a:tcPr/>
                </a:tc>
                <a:extLst>
                  <a:ext uri="{0D108BD9-81ED-4DB2-BD59-A6C34878D82A}">
                    <a16:rowId xmlns:a16="http://schemas.microsoft.com/office/drawing/2014/main" val="807167673"/>
                  </a:ext>
                </a:extLst>
              </a:tr>
            </a:tbl>
          </a:graphicData>
        </a:graphic>
      </p:graphicFrame>
    </p:spTree>
    <p:extLst>
      <p:ext uri="{BB962C8B-B14F-4D97-AF65-F5344CB8AC3E}">
        <p14:creationId xmlns:p14="http://schemas.microsoft.com/office/powerpoint/2010/main" val="457627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8445-1081-82D7-792B-06B06CBDD5E7}"/>
              </a:ext>
            </a:extLst>
          </p:cNvPr>
          <p:cNvSpPr>
            <a:spLocks noGrp="1"/>
          </p:cNvSpPr>
          <p:nvPr>
            <p:ph type="title"/>
          </p:nvPr>
        </p:nvSpPr>
        <p:spPr>
          <a:xfrm>
            <a:off x="699508" y="169635"/>
            <a:ext cx="7886700" cy="831626"/>
          </a:xfrm>
        </p:spPr>
        <p:txBody>
          <a:bodyPr>
            <a:normAutofit/>
          </a:bodyPr>
          <a:lstStyle/>
          <a:p>
            <a:r>
              <a:rPr lang="en-IN" sz="2800" b="1" dirty="0"/>
              <a:t>Calculations for surface temperature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E129A3-3720-5DB9-BC57-40B1046FD6A0}"/>
                  </a:ext>
                </a:extLst>
              </p:cNvPr>
              <p:cNvSpPr>
                <a:spLocks noGrp="1"/>
              </p:cNvSpPr>
              <p:nvPr>
                <p:ph idx="1"/>
              </p:nvPr>
            </p:nvSpPr>
            <p:spPr>
              <a:xfrm>
                <a:off x="838200" y="1008780"/>
                <a:ext cx="9218240" cy="5468145"/>
              </a:xfrm>
            </p:spPr>
            <p:txBody>
              <a:bodyPr>
                <a:normAutofit fontScale="77500" lnSpcReduction="20000"/>
              </a:bodyPr>
              <a:lstStyle/>
              <a:p>
                <a:r>
                  <a:rPr lang="en-US" dirty="0">
                    <a:latin typeface="Times New Roman" panose="02020603050405020304" pitchFamily="18" charset="0"/>
                    <a:ea typeface="Calibri" panose="020F0502020204030204" pitchFamily="34" charset="0"/>
                    <a:cs typeface="Times New Roman" panose="02020603050405020304" pitchFamily="18" charset="0"/>
                  </a:rPr>
                  <a:t>During selective laser sintering irradiation is given by ,</a:t>
                </a:r>
              </a:p>
              <a:p>
                <a:pPr marL="0" indent="0">
                  <a:buNone/>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libri" panose="020F0502020204030204" pitchFamily="34" charset="0"/>
                          <a:cs typeface="Times New Roman" panose="02020603050405020304" pitchFamily="18" charset="0"/>
                        </a:rPr>
                        <m:t>            </m:t>
                      </m:r>
                      <m:r>
                        <a:rPr lang="en-US" b="1"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t>𝑻</m:t>
                      </m:r>
                      <m:d>
                        <m:dPr>
                          <m:ctrlPr>
                            <a:rPr lang="en-IN" b="1" i="1">
                              <a:solidFill>
                                <a:srgbClr val="FF0000"/>
                              </a:solidFill>
                              <a:latin typeface="Cambria Math" panose="02040503050406030204" pitchFamily="18" charset="0"/>
                              <a:cs typeface="Times New Roman" panose="02020603050405020304" pitchFamily="18" charset="0"/>
                            </a:rPr>
                          </m:ctrlPr>
                        </m:dPr>
                        <m:e>
                          <m:r>
                            <a:rPr lang="en-US"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𝟎</m:t>
                          </m:r>
                          <m:r>
                            <a:rPr lang="en-US"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m:t>
                          </m:r>
                          <m:r>
                            <a:rPr lang="en-US"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𝒕</m:t>
                          </m:r>
                        </m:e>
                      </m:d>
                      <m:r>
                        <a:rPr lang="en-US"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 </m:t>
                      </m:r>
                      <m:d>
                        <m:dPr>
                          <m:ctrlPr>
                            <a:rPr lang="en-IN" b="1" i="1">
                              <a:solidFill>
                                <a:srgbClr val="FF0000"/>
                              </a:solidFill>
                              <a:latin typeface="Cambria Math" panose="02040503050406030204" pitchFamily="18" charset="0"/>
                              <a:cs typeface="Times New Roman" panose="02020603050405020304" pitchFamily="18" charset="0"/>
                            </a:rPr>
                          </m:ctrlPr>
                        </m:dPr>
                        <m:e>
                          <m:f>
                            <m:fPr>
                              <m:ctrlPr>
                                <a:rPr lang="en-IN" b="1" i="1">
                                  <a:solidFill>
                                    <a:srgbClr val="FF0000"/>
                                  </a:solidFill>
                                  <a:latin typeface="Cambria Math" panose="02040503050406030204" pitchFamily="18" charset="0"/>
                                  <a:cs typeface="Times New Roman" panose="02020603050405020304" pitchFamily="18" charset="0"/>
                                </a:rPr>
                              </m:ctrlPr>
                            </m:fPr>
                            <m:num>
                              <m:r>
                                <a:rPr lang="en-US"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𝟐</m:t>
                              </m:r>
                              <m:r>
                                <a:rPr lang="en-US"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𝑭𝒐</m:t>
                              </m:r>
                            </m:num>
                            <m:den>
                              <m:r>
                                <a:rPr lang="en-US"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𝑲</m:t>
                              </m:r>
                            </m:den>
                          </m:f>
                        </m:e>
                      </m:d>
                      <m:sSup>
                        <m:sSupPr>
                          <m:ctrlPr>
                            <a:rPr lang="en-IN" b="1" i="1">
                              <a:solidFill>
                                <a:srgbClr val="FF0000"/>
                              </a:solidFill>
                              <a:latin typeface="Cambria Math" panose="02040503050406030204" pitchFamily="18" charset="0"/>
                              <a:cs typeface="Times New Roman" panose="02020603050405020304" pitchFamily="18" charset="0"/>
                            </a:rPr>
                          </m:ctrlPr>
                        </m:sSupPr>
                        <m:e>
                          <m:d>
                            <m:dPr>
                              <m:begChr m:val="["/>
                              <m:endChr m:val="]"/>
                              <m:ctrlPr>
                                <a:rPr lang="en-IN" b="1" i="1">
                                  <a:solidFill>
                                    <a:srgbClr val="FF0000"/>
                                  </a:solidFill>
                                  <a:latin typeface="Cambria Math" panose="02040503050406030204" pitchFamily="18" charset="0"/>
                                  <a:cs typeface="Times New Roman" panose="02020603050405020304" pitchFamily="18" charset="0"/>
                                </a:rPr>
                              </m:ctrlPr>
                            </m:dPr>
                            <m:e>
                              <m:f>
                                <m:fPr>
                                  <m:ctrlPr>
                                    <a:rPr lang="en-IN" b="1" i="1">
                                      <a:solidFill>
                                        <a:srgbClr val="FF0000"/>
                                      </a:solidFill>
                                      <a:latin typeface="Cambria Math" panose="02040503050406030204" pitchFamily="18" charset="0"/>
                                      <a:cs typeface="Times New Roman" panose="02020603050405020304" pitchFamily="18" charset="0"/>
                                    </a:rPr>
                                  </m:ctrlPr>
                                </m:fPr>
                                <m:num>
                                  <m:r>
                                    <a:rPr lang="en-US"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m:t>
                                  </m:r>
                                  <m:r>
                                    <a:rPr lang="en-US"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𝜶</m:t>
                                  </m:r>
                                  <m:r>
                                    <a:rPr lang="en-US"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𝒕</m:t>
                                  </m:r>
                                  <m:r>
                                    <a:rPr lang="en-US"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m:t>
                                  </m:r>
                                </m:num>
                                <m:den>
                                  <m:r>
                                    <a:rPr lang="en-US"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𝝅</m:t>
                                  </m:r>
                                </m:den>
                              </m:f>
                            </m:e>
                          </m:d>
                        </m:e>
                        <m:sup>
                          <m:r>
                            <a:rPr lang="en-US"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𝟏</m:t>
                          </m:r>
                          <m:r>
                            <a:rPr lang="en-US"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m:t>
                          </m:r>
                          <m:r>
                            <a:rPr lang="en-US"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𝟐</m:t>
                          </m:r>
                        </m:sup>
                      </m:sSup>
                    </m:oMath>
                  </m:oMathPara>
                </a14:m>
                <a:endParaRPr lang="en-IN" b="1" dirty="0"/>
              </a:p>
              <a:p>
                <a:pPr marL="0" indent="0" algn="just">
                  <a:buNone/>
                </a:pPr>
                <a:r>
                  <a:rPr lang="en-US" dirty="0"/>
                  <a:t>Where, </a:t>
                </a:r>
              </a:p>
              <a:p>
                <a:pPr marL="0" indent="0" algn="just">
                  <a:buNone/>
                </a:pPr>
                <a:r>
                  <a:rPr lang="en-US" dirty="0"/>
                  <a:t>F</a:t>
                </a:r>
                <a:r>
                  <a:rPr lang="en-US" baseline="-25000" dirty="0"/>
                  <a:t>o</a:t>
                </a:r>
                <a:r>
                  <a:rPr lang="en-US" dirty="0"/>
                  <a:t>= Power density, W/m2</a:t>
                </a:r>
              </a:p>
              <a:p>
                <a:pPr marL="0" indent="0" algn="just">
                  <a:buNone/>
                </a:pPr>
                <a:r>
                  <a:rPr lang="en-US" dirty="0"/>
                  <a:t>K=Thermal Conductivity, W/mk</a:t>
                </a:r>
              </a:p>
              <a:p>
                <a:pPr marL="0" indent="0" algn="just">
                  <a:buNone/>
                </a:pPr>
                <a:r>
                  <a:rPr lang="en-US" dirty="0"/>
                  <a:t>t=interaction time, S</a:t>
                </a:r>
              </a:p>
              <a:p>
                <a:pPr marL="0" indent="0" algn="just">
                  <a:buNone/>
                </a:pPr>
                <a:r>
                  <a:rPr lang="en-US" dirty="0"/>
                  <a:t>α=thermal diffusivity, m2/s</a:t>
                </a:r>
              </a:p>
              <a:p>
                <a:pPr marL="342900" indent="-342900" algn="just">
                  <a:lnSpc>
                    <a:spcPct val="150000"/>
                  </a:lnSpc>
                  <a:spcAft>
                    <a:spcPts val="1000"/>
                  </a:spcAft>
                  <a:buFont typeface="+mj-lt"/>
                  <a:buAutoNum type="arabicPeriod"/>
                </a:pPr>
                <a:r>
                  <a:rPr lang="en-US" b="1" dirty="0">
                    <a:ea typeface="Calibri" panose="020F0502020204030204" pitchFamily="34" charset="0"/>
                    <a:cs typeface="Times New Roman" panose="02020603050405020304" pitchFamily="18" charset="0"/>
                  </a:rPr>
                  <a:t>Power density(</a:t>
                </a:r>
                <a:r>
                  <a:rPr lang="en-US" b="1" dirty="0"/>
                  <a:t>F</a:t>
                </a:r>
                <a:r>
                  <a:rPr lang="en-US" b="1" baseline="-25000" dirty="0"/>
                  <a:t>o</a:t>
                </a:r>
                <a:r>
                  <a:rPr lang="en-US" b="1" dirty="0"/>
                  <a:t>)</a:t>
                </a:r>
                <a:r>
                  <a:rPr lang="en-US" b="1" dirty="0">
                    <a:ea typeface="Calibri" panose="020F0502020204030204" pitchFamily="34" charset="0"/>
                    <a:cs typeface="Times New Roman" panose="02020603050405020304" pitchFamily="18" charset="0"/>
                  </a:rPr>
                  <a:t> </a:t>
                </a:r>
                <a:r>
                  <a:rPr lang="en-US" b="1"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f>
                      <m:fPr>
                        <m:ctrlPr>
                          <a:rPr lang="en-IN" b="1" i="1">
                            <a:latin typeface="Cambria Math" panose="02040503050406030204" pitchFamily="18" charset="0"/>
                            <a:ea typeface="Calibri" panose="020F0502020204030204" pitchFamily="34" charset="0"/>
                            <a:cs typeface="Times New Roman" panose="02020603050405020304" pitchFamily="18" charset="0"/>
                          </a:rPr>
                        </m:ctrlPr>
                      </m:fPr>
                      <m:num>
                        <m:r>
                          <a:rPr lang="en-US" b="1" i="1">
                            <a:latin typeface="Cambria Math" panose="02040503050406030204" pitchFamily="18" charset="0"/>
                            <a:ea typeface="Calibri" panose="020F0502020204030204" pitchFamily="34" charset="0"/>
                            <a:cs typeface="Times New Roman" panose="02020603050405020304" pitchFamily="18" charset="0"/>
                          </a:rPr>
                          <m:t>𝑷𝒐𝒘𝒆𝒓</m:t>
                        </m:r>
                        <m:r>
                          <a:rPr lang="en-US" b="1" i="1">
                            <a:latin typeface="Cambria Math" panose="02040503050406030204" pitchFamily="18" charset="0"/>
                            <a:ea typeface="Calibri" panose="020F0502020204030204" pitchFamily="34" charset="0"/>
                            <a:cs typeface="Times New Roman" panose="02020603050405020304" pitchFamily="18" charset="0"/>
                          </a:rPr>
                          <m:t> </m:t>
                        </m:r>
                      </m:num>
                      <m:den>
                        <m:r>
                          <a:rPr lang="en-US" b="1" i="1">
                            <a:latin typeface="Cambria Math" panose="02040503050406030204" pitchFamily="18" charset="0"/>
                            <a:ea typeface="Calibri" panose="020F0502020204030204" pitchFamily="34" charset="0"/>
                            <a:cs typeface="Times New Roman" panose="02020603050405020304" pitchFamily="18" charset="0"/>
                          </a:rPr>
                          <m:t>𝑨𝒓𝒆𝒂</m:t>
                        </m:r>
                        <m:r>
                          <a:rPr lang="en-US" b="1" i="1">
                            <a:latin typeface="Cambria Math" panose="02040503050406030204" pitchFamily="18" charset="0"/>
                            <a:ea typeface="Calibri" panose="020F0502020204030204" pitchFamily="34" charset="0"/>
                            <a:cs typeface="Times New Roman" panose="02020603050405020304" pitchFamily="18" charset="0"/>
                          </a:rPr>
                          <m:t> </m:t>
                        </m:r>
                        <m:r>
                          <a:rPr lang="en-US" b="1" i="1">
                            <a:latin typeface="Cambria Math" panose="02040503050406030204" pitchFamily="18" charset="0"/>
                            <a:ea typeface="Calibri" panose="020F0502020204030204" pitchFamily="34" charset="0"/>
                            <a:cs typeface="Times New Roman" panose="02020603050405020304" pitchFamily="18" charset="0"/>
                          </a:rPr>
                          <m:t>𝒐𝒇</m:t>
                        </m:r>
                        <m:r>
                          <a:rPr lang="en-US" b="1" i="1">
                            <a:latin typeface="Cambria Math" panose="02040503050406030204" pitchFamily="18" charset="0"/>
                            <a:ea typeface="Calibri" panose="020F0502020204030204" pitchFamily="34" charset="0"/>
                            <a:cs typeface="Times New Roman" panose="02020603050405020304" pitchFamily="18" charset="0"/>
                          </a:rPr>
                          <m:t> </m:t>
                        </m:r>
                        <m:r>
                          <a:rPr lang="en-US" b="1" i="1">
                            <a:latin typeface="Cambria Math" panose="02040503050406030204" pitchFamily="18" charset="0"/>
                            <a:ea typeface="Calibri" panose="020F0502020204030204" pitchFamily="34" charset="0"/>
                            <a:cs typeface="Times New Roman" panose="02020603050405020304" pitchFamily="18" charset="0"/>
                          </a:rPr>
                          <m:t>𝑩𝒆𝒂𝒎</m:t>
                        </m:r>
                      </m:den>
                    </m:f>
                  </m:oMath>
                </a14:m>
                <a:endParaRPr lang="en-IN" b="1"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50000"/>
                  </a:lnSpc>
                  <a:spcAft>
                    <a:spcPts val="1000"/>
                  </a:spcAft>
                  <a:buFont typeface="+mj-lt"/>
                  <a:buAutoNum type="arabicPeriod"/>
                </a:pPr>
                <a:r>
                  <a:rPr lang="en-US" b="1" dirty="0">
                    <a:ea typeface="Calibri" panose="020F0502020204030204" pitchFamily="34" charset="0"/>
                    <a:cs typeface="Times New Roman" panose="02020603050405020304" pitchFamily="18" charset="0"/>
                  </a:rPr>
                  <a:t>Interaction time(t) </a:t>
                </a:r>
                <a:r>
                  <a:rPr lang="en-US" b="1"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f>
                      <m:fPr>
                        <m:ctrlPr>
                          <a:rPr lang="en-IN" b="1" i="1">
                            <a:latin typeface="Cambria Math" panose="02040503050406030204" pitchFamily="18" charset="0"/>
                            <a:ea typeface="Calibri" panose="020F0502020204030204" pitchFamily="34" charset="0"/>
                            <a:cs typeface="Times New Roman" panose="02020603050405020304" pitchFamily="18" charset="0"/>
                          </a:rPr>
                        </m:ctrlPr>
                      </m:fPr>
                      <m:num>
                        <m:r>
                          <a:rPr lang="en-US" b="1" i="1">
                            <a:latin typeface="Cambria Math" panose="02040503050406030204" pitchFamily="18" charset="0"/>
                            <a:ea typeface="Calibri" panose="020F0502020204030204" pitchFamily="34" charset="0"/>
                            <a:cs typeface="Times New Roman" panose="02020603050405020304" pitchFamily="18" charset="0"/>
                          </a:rPr>
                          <m:t>𝑩𝒆𝒂𝒎</m:t>
                        </m:r>
                        <m:r>
                          <a:rPr lang="en-US" b="1" i="1">
                            <a:latin typeface="Cambria Math" panose="02040503050406030204" pitchFamily="18" charset="0"/>
                            <a:ea typeface="Calibri" panose="020F0502020204030204" pitchFamily="34" charset="0"/>
                            <a:cs typeface="Times New Roman" panose="02020603050405020304" pitchFamily="18" charset="0"/>
                          </a:rPr>
                          <m:t> </m:t>
                        </m:r>
                        <m:r>
                          <a:rPr lang="en-US" b="1" i="1">
                            <a:latin typeface="Cambria Math" panose="02040503050406030204" pitchFamily="18" charset="0"/>
                            <a:ea typeface="Calibri" panose="020F0502020204030204" pitchFamily="34" charset="0"/>
                            <a:cs typeface="Times New Roman" panose="02020603050405020304" pitchFamily="18" charset="0"/>
                          </a:rPr>
                          <m:t>𝒅𝒊𝒂𝒎𝒆𝒕𝒆𝒓</m:t>
                        </m:r>
                        <m:r>
                          <a:rPr lang="en-US" b="1" i="1">
                            <a:latin typeface="Cambria Math" panose="02040503050406030204" pitchFamily="18" charset="0"/>
                            <a:ea typeface="Calibri" panose="020F0502020204030204" pitchFamily="34" charset="0"/>
                            <a:cs typeface="Times New Roman" panose="02020603050405020304" pitchFamily="18" charset="0"/>
                          </a:rPr>
                          <m:t> </m:t>
                        </m:r>
                      </m:num>
                      <m:den>
                        <m:r>
                          <a:rPr lang="en-US" b="1" i="1">
                            <a:latin typeface="Cambria Math" panose="02040503050406030204" pitchFamily="18" charset="0"/>
                            <a:ea typeface="Calibri" panose="020F0502020204030204" pitchFamily="34" charset="0"/>
                            <a:cs typeface="Times New Roman" panose="02020603050405020304" pitchFamily="18" charset="0"/>
                          </a:rPr>
                          <m:t>𝒔𝒄𝒂𝒏𝒏𝒊𝒏𝒈</m:t>
                        </m:r>
                        <m:r>
                          <a:rPr lang="en-US" b="1" i="1">
                            <a:latin typeface="Cambria Math" panose="02040503050406030204" pitchFamily="18" charset="0"/>
                            <a:ea typeface="Calibri" panose="020F0502020204030204" pitchFamily="34" charset="0"/>
                            <a:cs typeface="Times New Roman" panose="02020603050405020304" pitchFamily="18" charset="0"/>
                          </a:rPr>
                          <m:t> </m:t>
                        </m:r>
                        <m:r>
                          <a:rPr lang="en-US" b="1" i="1">
                            <a:latin typeface="Cambria Math" panose="02040503050406030204" pitchFamily="18" charset="0"/>
                            <a:ea typeface="Calibri" panose="020F0502020204030204" pitchFamily="34" charset="0"/>
                            <a:cs typeface="Times New Roman" panose="02020603050405020304" pitchFamily="18" charset="0"/>
                          </a:rPr>
                          <m:t>𝒔𝒑𝒆𝒆𝒅</m:t>
                        </m:r>
                        <m:r>
                          <a:rPr lang="en-US" b="1" i="1">
                            <a:latin typeface="Cambria Math" panose="02040503050406030204" pitchFamily="18" charset="0"/>
                            <a:ea typeface="Calibri" panose="020F0502020204030204" pitchFamily="34" charset="0"/>
                            <a:cs typeface="Times New Roman" panose="02020603050405020304" pitchFamily="18" charset="0"/>
                          </a:rPr>
                          <m:t> </m:t>
                        </m:r>
                      </m:den>
                    </m:f>
                  </m:oMath>
                </a14:m>
                <a:endParaRPr lang="en-IN" sz="3100" b="1" dirty="0">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n-IN" sz="2400" b="1" dirty="0"/>
              </a:p>
            </p:txBody>
          </p:sp>
        </mc:Choice>
        <mc:Fallback xmlns="">
          <p:sp>
            <p:nvSpPr>
              <p:cNvPr id="3" name="Content Placeholder 2">
                <a:extLst>
                  <a:ext uri="{FF2B5EF4-FFF2-40B4-BE49-F238E27FC236}">
                    <a16:creationId xmlns="" xmlns:a16="http://schemas.microsoft.com/office/drawing/2014/main" xmlns:a14="http://schemas.microsoft.com/office/drawing/2010/main" id="{C3E129A3-3720-5DB9-BC57-40B1046FD6A0}"/>
                  </a:ext>
                </a:extLst>
              </p:cNvPr>
              <p:cNvSpPr>
                <a:spLocks noGrp="1" noRot="1" noChangeAspect="1" noMove="1" noResize="1" noEditPoints="1" noAdjustHandles="1" noChangeArrowheads="1" noChangeShapeType="1" noTextEdit="1"/>
              </p:cNvSpPr>
              <p:nvPr>
                <p:ph idx="1"/>
              </p:nvPr>
            </p:nvSpPr>
            <p:spPr>
              <a:xfrm>
                <a:off x="838200" y="1008780"/>
                <a:ext cx="9218240" cy="5468145"/>
              </a:xfrm>
              <a:blipFill rotWithShape="1">
                <a:blip r:embed="rId2"/>
                <a:stretch>
                  <a:fillRect l="-926" t="-2341" b="-2007"/>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8720802A-671A-AA7B-A872-5818B765F9E4}"/>
              </a:ext>
            </a:extLst>
          </p:cNvPr>
          <p:cNvSpPr>
            <a:spLocks noGrp="1"/>
          </p:cNvSpPr>
          <p:nvPr>
            <p:ph type="sldNum" sz="quarter" idx="12"/>
          </p:nvPr>
        </p:nvSpPr>
        <p:spPr/>
        <p:txBody>
          <a:bodyPr/>
          <a:lstStyle/>
          <a:p>
            <a:fld id="{5E3C3D1C-4552-4D63-98B8-254854841BC5}" type="slidenum">
              <a:rPr lang="en-IN" smtClean="0"/>
              <a:t>16</a:t>
            </a:fld>
            <a:endParaRPr lang="en-IN"/>
          </a:p>
        </p:txBody>
      </p:sp>
    </p:spTree>
    <p:extLst>
      <p:ext uri="{BB962C8B-B14F-4D97-AF65-F5344CB8AC3E}">
        <p14:creationId xmlns:p14="http://schemas.microsoft.com/office/powerpoint/2010/main" val="593449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68EEB-5703-21BF-F8FA-56FF796B244C}"/>
              </a:ext>
            </a:extLst>
          </p:cNvPr>
          <p:cNvSpPr>
            <a:spLocks noGrp="1"/>
          </p:cNvSpPr>
          <p:nvPr>
            <p:ph type="title"/>
          </p:nvPr>
        </p:nvSpPr>
        <p:spPr>
          <a:xfrm>
            <a:off x="407368" y="66863"/>
            <a:ext cx="7886700" cy="938398"/>
          </a:xfrm>
        </p:spPr>
        <p:txBody>
          <a:bodyPr>
            <a:normAutofit/>
          </a:bodyPr>
          <a:lstStyle/>
          <a:p>
            <a:r>
              <a:rPr lang="en-US" sz="2800" b="1" dirty="0"/>
              <a:t>Process parameters :</a:t>
            </a:r>
            <a:endParaRPr lang="en-IN" sz="2800" b="1" dirty="0"/>
          </a:p>
        </p:txBody>
      </p:sp>
      <p:graphicFrame>
        <p:nvGraphicFramePr>
          <p:cNvPr id="5" name="Content Placeholder 4">
            <a:extLst>
              <a:ext uri="{FF2B5EF4-FFF2-40B4-BE49-F238E27FC236}">
                <a16:creationId xmlns:a16="http://schemas.microsoft.com/office/drawing/2014/main" id="{4AB4E7DD-A41B-959F-667D-F0BFFC91853B}"/>
              </a:ext>
            </a:extLst>
          </p:cNvPr>
          <p:cNvGraphicFramePr>
            <a:graphicFrameLocks noGrp="1"/>
          </p:cNvGraphicFramePr>
          <p:nvPr>
            <p:ph idx="1"/>
            <p:extLst>
              <p:ext uri="{D42A27DB-BD31-4B8C-83A1-F6EECF244321}">
                <p14:modId xmlns:p14="http://schemas.microsoft.com/office/powerpoint/2010/main" val="4262338577"/>
              </p:ext>
            </p:extLst>
          </p:nvPr>
        </p:nvGraphicFramePr>
        <p:xfrm>
          <a:off x="3072567" y="1005050"/>
          <a:ext cx="5868670" cy="1507868"/>
        </p:xfrm>
        <a:graphic>
          <a:graphicData uri="http://schemas.openxmlformats.org/drawingml/2006/table">
            <a:tbl>
              <a:tblPr firstRow="1" firstCol="1" bandRow="1">
                <a:tableStyleId>{5C22544A-7EE6-4342-B048-85BDC9FD1C3A}</a:tableStyleId>
              </a:tblPr>
              <a:tblGrid>
                <a:gridCol w="641350">
                  <a:extLst>
                    <a:ext uri="{9D8B030D-6E8A-4147-A177-3AD203B41FA5}">
                      <a16:colId xmlns:a16="http://schemas.microsoft.com/office/drawing/2014/main" val="2269775082"/>
                    </a:ext>
                  </a:extLst>
                </a:gridCol>
                <a:gridCol w="2487930">
                  <a:extLst>
                    <a:ext uri="{9D8B030D-6E8A-4147-A177-3AD203B41FA5}">
                      <a16:colId xmlns:a16="http://schemas.microsoft.com/office/drawing/2014/main" val="766989199"/>
                    </a:ext>
                  </a:extLst>
                </a:gridCol>
                <a:gridCol w="2739390">
                  <a:extLst>
                    <a:ext uri="{9D8B030D-6E8A-4147-A177-3AD203B41FA5}">
                      <a16:colId xmlns:a16="http://schemas.microsoft.com/office/drawing/2014/main" val="2080257302"/>
                    </a:ext>
                  </a:extLst>
                </a:gridCol>
              </a:tblGrid>
              <a:tr h="376967">
                <a:tc>
                  <a:txBody>
                    <a:bodyPr/>
                    <a:lstStyle/>
                    <a:p>
                      <a:pPr algn="ctr">
                        <a:lnSpc>
                          <a:spcPct val="150000"/>
                        </a:lnSpc>
                        <a:spcAft>
                          <a:spcPts val="1000"/>
                        </a:spcAft>
                      </a:pPr>
                      <a:r>
                        <a:rPr lang="en-US" sz="1400">
                          <a:effectLst/>
                        </a:rPr>
                        <a:t>Sr.No.</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400" dirty="0">
                          <a:effectLst/>
                        </a:rPr>
                        <a:t>Laser Parameters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400">
                          <a:effectLst/>
                        </a:rPr>
                        <a:t>Value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3071834"/>
                  </a:ext>
                </a:extLst>
              </a:tr>
              <a:tr h="376967">
                <a:tc>
                  <a:txBody>
                    <a:bodyPr/>
                    <a:lstStyle/>
                    <a:p>
                      <a:pPr algn="ctr">
                        <a:lnSpc>
                          <a:spcPct val="150000"/>
                        </a:lnSpc>
                        <a:spcAft>
                          <a:spcPts val="1000"/>
                        </a:spcAft>
                      </a:pPr>
                      <a:r>
                        <a:rPr lang="en-US"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400" dirty="0">
                          <a:effectLst/>
                        </a:rPr>
                        <a:t>Laser Mode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400" dirty="0">
                          <a:effectLst/>
                        </a:rPr>
                        <a:t>Pulsed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04227760"/>
                  </a:ext>
                </a:extLst>
              </a:tr>
              <a:tr h="376967">
                <a:tc>
                  <a:txBody>
                    <a:bodyPr/>
                    <a:lstStyle/>
                    <a:p>
                      <a:pPr algn="ctr">
                        <a:lnSpc>
                          <a:spcPct val="150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400" dirty="0">
                          <a:effectLst/>
                        </a:rPr>
                        <a:t>Beam Diameter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400" dirty="0">
                          <a:effectLst/>
                        </a:rPr>
                        <a:t>0.6 mm</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3824967"/>
                  </a:ext>
                </a:extLst>
              </a:tr>
              <a:tr h="376967">
                <a:tc>
                  <a:txBody>
                    <a:bodyPr/>
                    <a:lstStyle/>
                    <a:p>
                      <a:pPr algn="ctr">
                        <a:lnSpc>
                          <a:spcPct val="150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400">
                          <a:effectLst/>
                        </a:rPr>
                        <a:t>Laser Power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400" dirty="0">
                          <a:effectLst/>
                        </a:rPr>
                        <a:t>80W,100W, 140W</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11715494"/>
                  </a:ext>
                </a:extLst>
              </a:tr>
            </a:tbl>
          </a:graphicData>
        </a:graphic>
      </p:graphicFrame>
      <p:sp>
        <p:nvSpPr>
          <p:cNvPr id="4" name="Slide Number Placeholder 3">
            <a:extLst>
              <a:ext uri="{FF2B5EF4-FFF2-40B4-BE49-F238E27FC236}">
                <a16:creationId xmlns:a16="http://schemas.microsoft.com/office/drawing/2014/main" id="{91D45DE3-5846-C4A1-900D-7EA073FD8227}"/>
              </a:ext>
            </a:extLst>
          </p:cNvPr>
          <p:cNvSpPr>
            <a:spLocks noGrp="1"/>
          </p:cNvSpPr>
          <p:nvPr>
            <p:ph type="sldNum" sz="quarter" idx="12"/>
          </p:nvPr>
        </p:nvSpPr>
        <p:spPr/>
        <p:txBody>
          <a:bodyPr/>
          <a:lstStyle/>
          <a:p>
            <a:fld id="{5E3C3D1C-4552-4D63-98B8-254854841BC5}" type="slidenum">
              <a:rPr lang="en-IN" smtClean="0"/>
              <a:t>17</a:t>
            </a:fld>
            <a:endParaRPr lang="en-IN"/>
          </a:p>
        </p:txBody>
      </p:sp>
      <p:graphicFrame>
        <p:nvGraphicFramePr>
          <p:cNvPr id="6" name="Table 5">
            <a:extLst>
              <a:ext uri="{FF2B5EF4-FFF2-40B4-BE49-F238E27FC236}">
                <a16:creationId xmlns:a16="http://schemas.microsoft.com/office/drawing/2014/main" id="{57404D08-AD1E-1AB5-B73A-F0B033E36F44}"/>
              </a:ext>
            </a:extLst>
          </p:cNvPr>
          <p:cNvGraphicFramePr>
            <a:graphicFrameLocks noGrp="1"/>
          </p:cNvGraphicFramePr>
          <p:nvPr>
            <p:extLst>
              <p:ext uri="{D42A27DB-BD31-4B8C-83A1-F6EECF244321}">
                <p14:modId xmlns:p14="http://schemas.microsoft.com/office/powerpoint/2010/main" val="780844683"/>
              </p:ext>
            </p:extLst>
          </p:nvPr>
        </p:nvGraphicFramePr>
        <p:xfrm>
          <a:off x="3072567" y="2784390"/>
          <a:ext cx="5868670" cy="1118768"/>
        </p:xfrm>
        <a:graphic>
          <a:graphicData uri="http://schemas.openxmlformats.org/drawingml/2006/table">
            <a:tbl>
              <a:tblPr firstRow="1" firstCol="1" bandRow="1">
                <a:tableStyleId>{5C22544A-7EE6-4342-B048-85BDC9FD1C3A}</a:tableStyleId>
              </a:tblPr>
              <a:tblGrid>
                <a:gridCol w="641350">
                  <a:extLst>
                    <a:ext uri="{9D8B030D-6E8A-4147-A177-3AD203B41FA5}">
                      <a16:colId xmlns:a16="http://schemas.microsoft.com/office/drawing/2014/main" val="4197481750"/>
                    </a:ext>
                  </a:extLst>
                </a:gridCol>
                <a:gridCol w="2487930">
                  <a:extLst>
                    <a:ext uri="{9D8B030D-6E8A-4147-A177-3AD203B41FA5}">
                      <a16:colId xmlns:a16="http://schemas.microsoft.com/office/drawing/2014/main" val="371758275"/>
                    </a:ext>
                  </a:extLst>
                </a:gridCol>
                <a:gridCol w="2739390">
                  <a:extLst>
                    <a:ext uri="{9D8B030D-6E8A-4147-A177-3AD203B41FA5}">
                      <a16:colId xmlns:a16="http://schemas.microsoft.com/office/drawing/2014/main" val="308896314"/>
                    </a:ext>
                  </a:extLst>
                </a:gridCol>
              </a:tblGrid>
              <a:tr h="279692">
                <a:tc>
                  <a:txBody>
                    <a:bodyPr/>
                    <a:lstStyle/>
                    <a:p>
                      <a:pPr algn="ctr">
                        <a:lnSpc>
                          <a:spcPct val="150000"/>
                        </a:lnSpc>
                        <a:spcAft>
                          <a:spcPts val="1000"/>
                        </a:spcAft>
                      </a:pPr>
                      <a:r>
                        <a:rPr lang="en-US" sz="1200">
                          <a:effectLst/>
                        </a:rPr>
                        <a:t>Sr.No.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200">
                          <a:effectLst/>
                        </a:rPr>
                        <a:t>Process Parameters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200" dirty="0">
                          <a:effectLst/>
                        </a:rPr>
                        <a:t>Value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1132007"/>
                  </a:ext>
                </a:extLst>
              </a:tr>
              <a:tr h="279692">
                <a:tc>
                  <a:txBody>
                    <a:bodyPr/>
                    <a:lstStyle/>
                    <a:p>
                      <a:pPr algn="ctr">
                        <a:lnSpc>
                          <a:spcPct val="150000"/>
                        </a:lnSpc>
                        <a:spcAft>
                          <a:spcPts val="1000"/>
                        </a:spcAft>
                      </a:pPr>
                      <a:r>
                        <a:rPr lang="en-US" sz="12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200">
                          <a:effectLst/>
                        </a:rPr>
                        <a:t>% overlapping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200" dirty="0">
                          <a:effectLst/>
                        </a:rPr>
                        <a:t>0%,17%,60%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06500173"/>
                  </a:ext>
                </a:extLst>
              </a:tr>
              <a:tr h="279692">
                <a:tc>
                  <a:txBody>
                    <a:bodyPr/>
                    <a:lstStyle/>
                    <a:p>
                      <a:pPr algn="ctr">
                        <a:lnSpc>
                          <a:spcPct val="150000"/>
                        </a:lnSpc>
                        <a:spcAft>
                          <a:spcPts val="1000"/>
                        </a:spcAft>
                      </a:pPr>
                      <a:r>
                        <a:rPr lang="en-US" sz="12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200">
                          <a:effectLst/>
                        </a:rPr>
                        <a:t>Scan strategy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200">
                          <a:effectLst/>
                        </a:rPr>
                        <a:t>Horizontal, vertical, diagonal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51754376"/>
                  </a:ext>
                </a:extLst>
              </a:tr>
              <a:tr h="279692">
                <a:tc>
                  <a:txBody>
                    <a:bodyPr/>
                    <a:lstStyle/>
                    <a:p>
                      <a:pPr algn="ctr">
                        <a:lnSpc>
                          <a:spcPct val="150000"/>
                        </a:lnSpc>
                        <a:spcAft>
                          <a:spcPts val="1000"/>
                        </a:spcAft>
                      </a:pPr>
                      <a:r>
                        <a:rPr lang="en-US" sz="12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200">
                          <a:effectLst/>
                        </a:rPr>
                        <a:t>Scan speed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200" dirty="0">
                          <a:effectLst/>
                        </a:rPr>
                        <a:t>8 mm/s, 10 mm/s, 13 mm/s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41437030"/>
                  </a:ext>
                </a:extLst>
              </a:tr>
            </a:tbl>
          </a:graphicData>
        </a:graphic>
      </p:graphicFrame>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EE6AFE10-A6F9-CF2A-AE9A-507F19530FE8}"/>
                  </a:ext>
                </a:extLst>
              </p:cNvPr>
              <p:cNvGraphicFramePr>
                <a:graphicFrameLocks noGrp="1"/>
              </p:cNvGraphicFramePr>
              <p:nvPr>
                <p:extLst>
                  <p:ext uri="{D42A27DB-BD31-4B8C-83A1-F6EECF244321}">
                    <p14:modId xmlns:p14="http://schemas.microsoft.com/office/powerpoint/2010/main" val="2841895440"/>
                  </p:ext>
                </p:extLst>
              </p:nvPr>
            </p:nvGraphicFramePr>
            <p:xfrm>
              <a:off x="3067314" y="4163009"/>
              <a:ext cx="5872480" cy="1118768"/>
            </p:xfrm>
            <a:graphic>
              <a:graphicData uri="http://schemas.openxmlformats.org/drawingml/2006/table">
                <a:tbl>
                  <a:tblPr firstRow="1" firstCol="1" bandRow="1">
                    <a:tableStyleId>{5C22544A-7EE6-4342-B048-85BDC9FD1C3A}</a:tableStyleId>
                  </a:tblPr>
                  <a:tblGrid>
                    <a:gridCol w="608965">
                      <a:extLst>
                        <a:ext uri="{9D8B030D-6E8A-4147-A177-3AD203B41FA5}">
                          <a16:colId xmlns:a16="http://schemas.microsoft.com/office/drawing/2014/main" val="793480364"/>
                        </a:ext>
                      </a:extLst>
                    </a:gridCol>
                    <a:gridCol w="2524125">
                      <a:extLst>
                        <a:ext uri="{9D8B030D-6E8A-4147-A177-3AD203B41FA5}">
                          <a16:colId xmlns:a16="http://schemas.microsoft.com/office/drawing/2014/main" val="1416031984"/>
                        </a:ext>
                      </a:extLst>
                    </a:gridCol>
                    <a:gridCol w="2739390">
                      <a:extLst>
                        <a:ext uri="{9D8B030D-6E8A-4147-A177-3AD203B41FA5}">
                          <a16:colId xmlns:a16="http://schemas.microsoft.com/office/drawing/2014/main" val="2073198955"/>
                        </a:ext>
                      </a:extLst>
                    </a:gridCol>
                  </a:tblGrid>
                  <a:tr h="279692">
                    <a:tc>
                      <a:txBody>
                        <a:bodyPr/>
                        <a:lstStyle/>
                        <a:p>
                          <a:pPr algn="ctr">
                            <a:lnSpc>
                              <a:spcPct val="150000"/>
                            </a:lnSpc>
                            <a:spcAft>
                              <a:spcPts val="1000"/>
                            </a:spcAft>
                          </a:pPr>
                          <a:r>
                            <a:rPr lang="en-US" sz="1200">
                              <a:effectLst/>
                            </a:rPr>
                            <a:t>Sr.No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200" dirty="0">
                              <a:effectLst/>
                            </a:rPr>
                            <a:t>Material Parameters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200" dirty="0">
                              <a:effectLst/>
                            </a:rPr>
                            <a:t>Value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34217843"/>
                      </a:ext>
                    </a:extLst>
                  </a:tr>
                  <a:tr h="279692">
                    <a:tc>
                      <a:txBody>
                        <a:bodyPr/>
                        <a:lstStyle/>
                        <a:p>
                          <a:pPr algn="ctr">
                            <a:lnSpc>
                              <a:spcPct val="150000"/>
                            </a:lnSpc>
                            <a:spcAft>
                              <a:spcPts val="1000"/>
                            </a:spcAft>
                          </a:pPr>
                          <a:r>
                            <a:rPr lang="en-US" sz="12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200">
                              <a:effectLst/>
                            </a:rPr>
                            <a:t>Powder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200" dirty="0">
                              <a:effectLst/>
                            </a:rPr>
                            <a:t>Pure copper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26064054"/>
                      </a:ext>
                    </a:extLst>
                  </a:tr>
                  <a:tr h="279692">
                    <a:tc>
                      <a:txBody>
                        <a:bodyPr/>
                        <a:lstStyle/>
                        <a:p>
                          <a:pPr algn="ctr">
                            <a:lnSpc>
                              <a:spcPct val="150000"/>
                            </a:lnSpc>
                            <a:spcAft>
                              <a:spcPts val="1000"/>
                            </a:spcAft>
                          </a:pPr>
                          <a:r>
                            <a:rPr lang="en-US" sz="12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200">
                              <a:effectLst/>
                            </a:rPr>
                            <a:t>Powder Size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200">
                              <a:effectLst/>
                            </a:rPr>
                            <a:t>35 </a:t>
                          </a:r>
                          <a14:m>
                            <m:oMath xmlns:m="http://schemas.openxmlformats.org/officeDocument/2006/math">
                              <m:r>
                                <a:rPr lang="en-US" sz="1200">
                                  <a:effectLst/>
                                  <a:latin typeface="Cambria Math" panose="02040503050406030204" pitchFamily="18" charset="0"/>
                                </a:rPr>
                                <m:t>µ</m:t>
                              </m:r>
                              <m:r>
                                <a:rPr lang="en-US" sz="1200">
                                  <a:effectLst/>
                                  <a:latin typeface="Cambria Math" panose="02040503050406030204" pitchFamily="18" charset="0"/>
                                </a:rPr>
                                <m:t>𝑚</m:t>
                              </m:r>
                            </m:oMath>
                          </a14:m>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35552552"/>
                      </a:ext>
                    </a:extLst>
                  </a:tr>
                  <a:tr h="279692">
                    <a:tc>
                      <a:txBody>
                        <a:bodyPr/>
                        <a:lstStyle/>
                        <a:p>
                          <a:pPr algn="ctr">
                            <a:lnSpc>
                              <a:spcPct val="150000"/>
                            </a:lnSpc>
                            <a:spcAft>
                              <a:spcPts val="1000"/>
                            </a:spcAft>
                          </a:pPr>
                          <a:r>
                            <a:rPr lang="en-US" sz="12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200">
                              <a:effectLst/>
                            </a:rPr>
                            <a:t>Powder shape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200" dirty="0">
                              <a:effectLst/>
                            </a:rPr>
                            <a:t>Spherical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36857695"/>
                      </a:ext>
                    </a:extLst>
                  </a:tr>
                </a:tbl>
              </a:graphicData>
            </a:graphic>
          </p:graphicFrame>
        </mc:Choice>
        <mc:Fallback xmlns="">
          <p:graphicFrame>
            <p:nvGraphicFramePr>
              <p:cNvPr id="7" name="Table 6">
                <a:extLst>
                  <a:ext uri="{FF2B5EF4-FFF2-40B4-BE49-F238E27FC236}">
                    <a16:creationId xmlns:a16="http://schemas.microsoft.com/office/drawing/2014/main" id="{EE6AFE10-A6F9-CF2A-AE9A-507F19530FE8}"/>
                  </a:ext>
                </a:extLst>
              </p:cNvPr>
              <p:cNvGraphicFramePr>
                <a:graphicFrameLocks noGrp="1"/>
              </p:cNvGraphicFramePr>
              <p:nvPr>
                <p:extLst>
                  <p:ext uri="{D42A27DB-BD31-4B8C-83A1-F6EECF244321}">
                    <p14:modId xmlns:p14="http://schemas.microsoft.com/office/powerpoint/2010/main" val="2841895440"/>
                  </p:ext>
                </p:extLst>
              </p:nvPr>
            </p:nvGraphicFramePr>
            <p:xfrm>
              <a:off x="3067314" y="4163009"/>
              <a:ext cx="5872480" cy="1118768"/>
            </p:xfrm>
            <a:graphic>
              <a:graphicData uri="http://schemas.openxmlformats.org/drawingml/2006/table">
                <a:tbl>
                  <a:tblPr firstRow="1" firstCol="1" bandRow="1">
                    <a:tableStyleId>{5C22544A-7EE6-4342-B048-85BDC9FD1C3A}</a:tableStyleId>
                  </a:tblPr>
                  <a:tblGrid>
                    <a:gridCol w="608965">
                      <a:extLst>
                        <a:ext uri="{9D8B030D-6E8A-4147-A177-3AD203B41FA5}">
                          <a16:colId xmlns:a16="http://schemas.microsoft.com/office/drawing/2014/main" val="793480364"/>
                        </a:ext>
                      </a:extLst>
                    </a:gridCol>
                    <a:gridCol w="2524125">
                      <a:extLst>
                        <a:ext uri="{9D8B030D-6E8A-4147-A177-3AD203B41FA5}">
                          <a16:colId xmlns:a16="http://schemas.microsoft.com/office/drawing/2014/main" val="1416031984"/>
                        </a:ext>
                      </a:extLst>
                    </a:gridCol>
                    <a:gridCol w="2739390">
                      <a:extLst>
                        <a:ext uri="{9D8B030D-6E8A-4147-A177-3AD203B41FA5}">
                          <a16:colId xmlns:a16="http://schemas.microsoft.com/office/drawing/2014/main" val="2073198955"/>
                        </a:ext>
                      </a:extLst>
                    </a:gridCol>
                  </a:tblGrid>
                  <a:tr h="279692">
                    <a:tc>
                      <a:txBody>
                        <a:bodyPr/>
                        <a:lstStyle/>
                        <a:p>
                          <a:pPr algn="ctr">
                            <a:lnSpc>
                              <a:spcPct val="150000"/>
                            </a:lnSpc>
                            <a:spcAft>
                              <a:spcPts val="1000"/>
                            </a:spcAft>
                          </a:pPr>
                          <a:r>
                            <a:rPr lang="en-US" sz="1200">
                              <a:effectLst/>
                            </a:rPr>
                            <a:t>Sr.No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200" dirty="0">
                              <a:effectLst/>
                            </a:rPr>
                            <a:t>Material Parameters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200" dirty="0">
                              <a:effectLst/>
                            </a:rPr>
                            <a:t>Value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34217843"/>
                      </a:ext>
                    </a:extLst>
                  </a:tr>
                  <a:tr h="279692">
                    <a:tc>
                      <a:txBody>
                        <a:bodyPr/>
                        <a:lstStyle/>
                        <a:p>
                          <a:pPr algn="ctr">
                            <a:lnSpc>
                              <a:spcPct val="150000"/>
                            </a:lnSpc>
                            <a:spcAft>
                              <a:spcPts val="1000"/>
                            </a:spcAft>
                          </a:pPr>
                          <a:r>
                            <a:rPr lang="en-US" sz="12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200">
                              <a:effectLst/>
                            </a:rPr>
                            <a:t>Powder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200" dirty="0">
                              <a:effectLst/>
                            </a:rPr>
                            <a:t>Pure copper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26064054"/>
                      </a:ext>
                    </a:extLst>
                  </a:tr>
                  <a:tr h="279692">
                    <a:tc>
                      <a:txBody>
                        <a:bodyPr/>
                        <a:lstStyle/>
                        <a:p>
                          <a:pPr algn="ctr">
                            <a:lnSpc>
                              <a:spcPct val="150000"/>
                            </a:lnSpc>
                            <a:spcAft>
                              <a:spcPts val="1000"/>
                            </a:spcAft>
                          </a:pPr>
                          <a:r>
                            <a:rPr lang="en-US" sz="12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200">
                              <a:effectLst/>
                            </a:rPr>
                            <a:t>Powder Size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114444" t="-204348" r="-889" b="-121739"/>
                          </a:stretch>
                        </a:blipFill>
                      </a:tcPr>
                    </a:tc>
                    <a:extLst>
                      <a:ext uri="{0D108BD9-81ED-4DB2-BD59-A6C34878D82A}">
                        <a16:rowId xmlns:a16="http://schemas.microsoft.com/office/drawing/2014/main" val="1735552552"/>
                      </a:ext>
                    </a:extLst>
                  </a:tr>
                  <a:tr h="279692">
                    <a:tc>
                      <a:txBody>
                        <a:bodyPr/>
                        <a:lstStyle/>
                        <a:p>
                          <a:pPr algn="ctr">
                            <a:lnSpc>
                              <a:spcPct val="150000"/>
                            </a:lnSpc>
                            <a:spcAft>
                              <a:spcPts val="1000"/>
                            </a:spcAft>
                          </a:pPr>
                          <a:r>
                            <a:rPr lang="en-US" sz="12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200">
                              <a:effectLst/>
                            </a:rPr>
                            <a:t>Powder shape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200" dirty="0">
                              <a:effectLst/>
                            </a:rPr>
                            <a:t>Spherical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36857695"/>
                      </a:ext>
                    </a:extLst>
                  </a:tr>
                </a:tbl>
              </a:graphicData>
            </a:graphic>
          </p:graphicFrame>
        </mc:Fallback>
      </mc:AlternateContent>
      <p:graphicFrame>
        <p:nvGraphicFramePr>
          <p:cNvPr id="8" name="Table 7">
            <a:extLst>
              <a:ext uri="{FF2B5EF4-FFF2-40B4-BE49-F238E27FC236}">
                <a16:creationId xmlns:a16="http://schemas.microsoft.com/office/drawing/2014/main" id="{EAFC514A-6A2A-7452-B2B8-EFF839F0B635}"/>
              </a:ext>
            </a:extLst>
          </p:cNvPr>
          <p:cNvGraphicFramePr>
            <a:graphicFrameLocks noGrp="1"/>
          </p:cNvGraphicFramePr>
          <p:nvPr>
            <p:extLst>
              <p:ext uri="{D42A27DB-BD31-4B8C-83A1-F6EECF244321}">
                <p14:modId xmlns:p14="http://schemas.microsoft.com/office/powerpoint/2010/main" val="4255007558"/>
              </p:ext>
            </p:extLst>
          </p:nvPr>
        </p:nvGraphicFramePr>
        <p:xfrm>
          <a:off x="3067314" y="5553249"/>
          <a:ext cx="5872480" cy="920211"/>
        </p:xfrm>
        <a:graphic>
          <a:graphicData uri="http://schemas.openxmlformats.org/drawingml/2006/table">
            <a:tbl>
              <a:tblPr firstRow="1" firstCol="1" bandRow="1">
                <a:tableStyleId>{5C22544A-7EE6-4342-B048-85BDC9FD1C3A}</a:tableStyleId>
              </a:tblPr>
              <a:tblGrid>
                <a:gridCol w="608965">
                  <a:extLst>
                    <a:ext uri="{9D8B030D-6E8A-4147-A177-3AD203B41FA5}">
                      <a16:colId xmlns:a16="http://schemas.microsoft.com/office/drawing/2014/main" val="3240301547"/>
                    </a:ext>
                  </a:extLst>
                </a:gridCol>
                <a:gridCol w="2524125">
                  <a:extLst>
                    <a:ext uri="{9D8B030D-6E8A-4147-A177-3AD203B41FA5}">
                      <a16:colId xmlns:a16="http://schemas.microsoft.com/office/drawing/2014/main" val="1908453321"/>
                    </a:ext>
                  </a:extLst>
                </a:gridCol>
                <a:gridCol w="2739390">
                  <a:extLst>
                    <a:ext uri="{9D8B030D-6E8A-4147-A177-3AD203B41FA5}">
                      <a16:colId xmlns:a16="http://schemas.microsoft.com/office/drawing/2014/main" val="3014403198"/>
                    </a:ext>
                  </a:extLst>
                </a:gridCol>
              </a:tblGrid>
              <a:tr h="306737">
                <a:tc>
                  <a:txBody>
                    <a:bodyPr/>
                    <a:lstStyle/>
                    <a:p>
                      <a:pPr algn="ctr">
                        <a:lnSpc>
                          <a:spcPct val="150000"/>
                        </a:lnSpc>
                        <a:spcAft>
                          <a:spcPts val="1000"/>
                        </a:spcAft>
                      </a:pPr>
                      <a:r>
                        <a:rPr lang="en-US" sz="1200" dirty="0" err="1">
                          <a:effectLst/>
                        </a:rPr>
                        <a:t>Sr.No</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200">
                          <a:effectLst/>
                        </a:rPr>
                        <a:t>Other Parameters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200" dirty="0">
                          <a:effectLst/>
                        </a:rPr>
                        <a:t>Value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6501869"/>
                  </a:ext>
                </a:extLst>
              </a:tr>
              <a:tr h="306737">
                <a:tc>
                  <a:txBody>
                    <a:bodyPr/>
                    <a:lstStyle/>
                    <a:p>
                      <a:pPr algn="ctr">
                        <a:lnSpc>
                          <a:spcPct val="150000"/>
                        </a:lnSpc>
                        <a:spcAft>
                          <a:spcPts val="1000"/>
                        </a:spcAft>
                      </a:pPr>
                      <a:r>
                        <a:rPr lang="en-US" sz="12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200">
                          <a:effectLst/>
                        </a:rPr>
                        <a:t>Argon Gas Flow</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200">
                          <a:effectLst/>
                        </a:rPr>
                        <a:t>Continuous.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68951079"/>
                  </a:ext>
                </a:extLst>
              </a:tr>
              <a:tr h="306737">
                <a:tc>
                  <a:txBody>
                    <a:bodyPr/>
                    <a:lstStyle/>
                    <a:p>
                      <a:pPr algn="ctr">
                        <a:lnSpc>
                          <a:spcPct val="150000"/>
                        </a:lnSpc>
                        <a:spcAft>
                          <a:spcPts val="1000"/>
                        </a:spcAft>
                      </a:pPr>
                      <a:r>
                        <a:rPr lang="en-US" sz="12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200">
                          <a:effectLst/>
                        </a:rPr>
                        <a:t>Room Temperature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200" dirty="0">
                          <a:effectLst/>
                        </a:rPr>
                        <a:t>25</a:t>
                      </a:r>
                      <a:r>
                        <a:rPr lang="en-US" sz="1200" baseline="30000" dirty="0">
                          <a:effectLst/>
                        </a:rPr>
                        <a:t>0 </a:t>
                      </a:r>
                      <a:r>
                        <a:rPr lang="en-US" sz="1200" dirty="0">
                          <a:effectLst/>
                        </a:rPr>
                        <a:t>C</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4358415"/>
                  </a:ext>
                </a:extLst>
              </a:tr>
            </a:tbl>
          </a:graphicData>
        </a:graphic>
      </p:graphicFrame>
    </p:spTree>
    <p:extLst>
      <p:ext uri="{BB962C8B-B14F-4D97-AF65-F5344CB8AC3E}">
        <p14:creationId xmlns:p14="http://schemas.microsoft.com/office/powerpoint/2010/main" val="2847381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B6D11D49-E4D6-D718-E075-6C28EB72E51C}"/>
              </a:ext>
            </a:extLst>
          </p:cNvPr>
          <p:cNvGraphicFramePr>
            <a:graphicFrameLocks noGrp="1"/>
          </p:cNvGraphicFramePr>
          <p:nvPr>
            <p:ph idx="1"/>
            <p:extLst>
              <p:ext uri="{D42A27DB-BD31-4B8C-83A1-F6EECF244321}">
                <p14:modId xmlns:p14="http://schemas.microsoft.com/office/powerpoint/2010/main" val="2388735171"/>
              </p:ext>
            </p:extLst>
          </p:nvPr>
        </p:nvGraphicFramePr>
        <p:xfrm>
          <a:off x="2152650" y="548680"/>
          <a:ext cx="7886700" cy="4248472"/>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231635F2-4518-9D10-975E-24E707ECDFC6}"/>
              </a:ext>
            </a:extLst>
          </p:cNvPr>
          <p:cNvSpPr>
            <a:spLocks noGrp="1"/>
          </p:cNvSpPr>
          <p:nvPr>
            <p:ph type="sldNum" sz="quarter" idx="12"/>
          </p:nvPr>
        </p:nvSpPr>
        <p:spPr/>
        <p:txBody>
          <a:bodyPr/>
          <a:lstStyle/>
          <a:p>
            <a:fld id="{5E3C3D1C-4552-4D63-98B8-254854841BC5}" type="slidenum">
              <a:rPr lang="en-IN" smtClean="0"/>
              <a:t>18</a:t>
            </a:fld>
            <a:endParaRPr lang="en-IN"/>
          </a:p>
        </p:txBody>
      </p:sp>
      <p:sp>
        <p:nvSpPr>
          <p:cNvPr id="7" name="TextBox 6">
            <a:extLst>
              <a:ext uri="{FF2B5EF4-FFF2-40B4-BE49-F238E27FC236}">
                <a16:creationId xmlns:a16="http://schemas.microsoft.com/office/drawing/2014/main" id="{F6CCF279-2185-CD8D-B261-861F587DBB54}"/>
              </a:ext>
            </a:extLst>
          </p:cNvPr>
          <p:cNvSpPr txBox="1"/>
          <p:nvPr/>
        </p:nvSpPr>
        <p:spPr>
          <a:xfrm>
            <a:off x="2423592" y="4648052"/>
            <a:ext cx="7272808" cy="2215991"/>
          </a:xfrm>
          <a:prstGeom prst="rect">
            <a:avLst/>
          </a:prstGeom>
          <a:noFill/>
        </p:spPr>
        <p:txBody>
          <a:bodyPr wrap="square" rtlCol="0">
            <a:spAutoFit/>
          </a:bodyPr>
          <a:lstStyle/>
          <a:p>
            <a:pPr algn="just"/>
            <a:r>
              <a:rPr lang="en-US" sz="2400" dirty="0"/>
              <a:t>For laser beam diameter of 0.6 mm, the surface temperature is calculated.</a:t>
            </a:r>
          </a:p>
          <a:p>
            <a:pPr algn="just"/>
            <a:r>
              <a:rPr lang="en-US" sz="2400" dirty="0"/>
              <a:t>Parameters assumed for pure copper powder,</a:t>
            </a:r>
          </a:p>
          <a:p>
            <a:pPr marL="285750" indent="-285750" algn="just">
              <a:buFont typeface="Arial" panose="020B0604020202020204" pitchFamily="34" charset="0"/>
              <a:buChar char="•"/>
            </a:pPr>
            <a:r>
              <a:rPr lang="en-US" sz="2400" dirty="0"/>
              <a:t>Thermal conductivity, K= 50 W/Mk.</a:t>
            </a:r>
          </a:p>
          <a:p>
            <a:pPr marL="285750" indent="-285750" algn="just">
              <a:buFont typeface="Arial" panose="020B0604020202020204" pitchFamily="34" charset="0"/>
              <a:buChar char="•"/>
            </a:pPr>
            <a:r>
              <a:rPr lang="en-US" sz="2400" dirty="0"/>
              <a:t>Thermal Diffusivity, α = 1.38 × 10-5 m2/s.</a:t>
            </a:r>
          </a:p>
          <a:p>
            <a:endParaRPr lang="en-IN" dirty="0"/>
          </a:p>
        </p:txBody>
      </p:sp>
    </p:spTree>
    <p:extLst>
      <p:ext uri="{BB962C8B-B14F-4D97-AF65-F5344CB8AC3E}">
        <p14:creationId xmlns:p14="http://schemas.microsoft.com/office/powerpoint/2010/main" val="1927574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D74A7-FFD7-7DA5-FA79-388EC269817F}"/>
              </a:ext>
            </a:extLst>
          </p:cNvPr>
          <p:cNvSpPr>
            <a:spLocks noGrp="1"/>
          </p:cNvSpPr>
          <p:nvPr>
            <p:ph type="title"/>
          </p:nvPr>
        </p:nvSpPr>
        <p:spPr>
          <a:xfrm>
            <a:off x="647316" y="43403"/>
            <a:ext cx="7886700" cy="903634"/>
          </a:xfrm>
        </p:spPr>
        <p:txBody>
          <a:bodyPr>
            <a:normAutofit/>
          </a:bodyPr>
          <a:lstStyle/>
          <a:p>
            <a:r>
              <a:rPr lang="en-IN" sz="2800" b="1" dirty="0"/>
              <a:t>Laser cladding Experiments</a:t>
            </a:r>
          </a:p>
        </p:txBody>
      </p:sp>
      <p:graphicFrame>
        <p:nvGraphicFramePr>
          <p:cNvPr id="5" name="Content Placeholder 4">
            <a:extLst>
              <a:ext uri="{FF2B5EF4-FFF2-40B4-BE49-F238E27FC236}">
                <a16:creationId xmlns:a16="http://schemas.microsoft.com/office/drawing/2014/main" id="{543A2E2F-F02F-4F0B-622D-5205FC77307B}"/>
              </a:ext>
            </a:extLst>
          </p:cNvPr>
          <p:cNvGraphicFramePr>
            <a:graphicFrameLocks noGrp="1"/>
          </p:cNvGraphicFramePr>
          <p:nvPr>
            <p:ph idx="1"/>
            <p:extLst>
              <p:ext uri="{D42A27DB-BD31-4B8C-83A1-F6EECF244321}">
                <p14:modId xmlns:p14="http://schemas.microsoft.com/office/powerpoint/2010/main" val="1475434841"/>
              </p:ext>
            </p:extLst>
          </p:nvPr>
        </p:nvGraphicFramePr>
        <p:xfrm>
          <a:off x="2927648" y="764703"/>
          <a:ext cx="6120680" cy="5956775"/>
        </p:xfrm>
        <a:graphic>
          <a:graphicData uri="http://schemas.openxmlformats.org/drawingml/2006/table">
            <a:tbl>
              <a:tblPr firstRow="1" firstCol="1" bandRow="1">
                <a:tableStyleId>{5C22544A-7EE6-4342-B048-85BDC9FD1C3A}</a:tableStyleId>
              </a:tblPr>
              <a:tblGrid>
                <a:gridCol w="648735">
                  <a:extLst>
                    <a:ext uri="{9D8B030D-6E8A-4147-A177-3AD203B41FA5}">
                      <a16:colId xmlns:a16="http://schemas.microsoft.com/office/drawing/2014/main" val="2091947887"/>
                    </a:ext>
                  </a:extLst>
                </a:gridCol>
                <a:gridCol w="1083521">
                  <a:extLst>
                    <a:ext uri="{9D8B030D-6E8A-4147-A177-3AD203B41FA5}">
                      <a16:colId xmlns:a16="http://schemas.microsoft.com/office/drawing/2014/main" val="395539431"/>
                    </a:ext>
                  </a:extLst>
                </a:gridCol>
                <a:gridCol w="1072511">
                  <a:extLst>
                    <a:ext uri="{9D8B030D-6E8A-4147-A177-3AD203B41FA5}">
                      <a16:colId xmlns:a16="http://schemas.microsoft.com/office/drawing/2014/main" val="925900318"/>
                    </a:ext>
                  </a:extLst>
                </a:gridCol>
                <a:gridCol w="1073199">
                  <a:extLst>
                    <a:ext uri="{9D8B030D-6E8A-4147-A177-3AD203B41FA5}">
                      <a16:colId xmlns:a16="http://schemas.microsoft.com/office/drawing/2014/main" val="1588022257"/>
                    </a:ext>
                  </a:extLst>
                </a:gridCol>
                <a:gridCol w="1364890">
                  <a:extLst>
                    <a:ext uri="{9D8B030D-6E8A-4147-A177-3AD203B41FA5}">
                      <a16:colId xmlns:a16="http://schemas.microsoft.com/office/drawing/2014/main" val="2863232995"/>
                    </a:ext>
                  </a:extLst>
                </a:gridCol>
                <a:gridCol w="877824">
                  <a:extLst>
                    <a:ext uri="{9D8B030D-6E8A-4147-A177-3AD203B41FA5}">
                      <a16:colId xmlns:a16="http://schemas.microsoft.com/office/drawing/2014/main" val="3300782237"/>
                    </a:ext>
                  </a:extLst>
                </a:gridCol>
              </a:tblGrid>
              <a:tr h="569715">
                <a:tc>
                  <a:txBody>
                    <a:bodyPr/>
                    <a:lstStyle/>
                    <a:p>
                      <a:pPr algn="ctr">
                        <a:lnSpc>
                          <a:spcPct val="150000"/>
                        </a:lnSpc>
                        <a:spcAft>
                          <a:spcPts val="1000"/>
                        </a:spcAft>
                      </a:pPr>
                      <a:r>
                        <a:rPr lang="en-US" sz="1200" b="1" dirty="0" err="1">
                          <a:effectLst/>
                        </a:rPr>
                        <a:t>Sr.No</a:t>
                      </a:r>
                      <a:endParaRPr lang="en-IN"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1" dirty="0">
                          <a:effectLst/>
                        </a:rPr>
                        <a:t>Laser Power(W)</a:t>
                      </a:r>
                      <a:endParaRPr lang="en-IN"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1">
                          <a:effectLst/>
                        </a:rPr>
                        <a:t>Scan Speed (mm/s)</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1">
                          <a:effectLst/>
                        </a:rPr>
                        <a:t>No of layers</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1">
                          <a:effectLst/>
                        </a:rPr>
                        <a:t>Hatch Space (mm)</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1" dirty="0">
                          <a:effectLst/>
                        </a:rPr>
                        <a:t>Scan strategy</a:t>
                      </a:r>
                      <a:endParaRPr lang="en-IN"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extLst>
                  <a:ext uri="{0D108BD9-81ED-4DB2-BD59-A6C34878D82A}">
                    <a16:rowId xmlns:a16="http://schemas.microsoft.com/office/drawing/2014/main" val="2747999650"/>
                  </a:ext>
                </a:extLst>
              </a:tr>
              <a:tr h="269353">
                <a:tc>
                  <a:txBody>
                    <a:bodyPr/>
                    <a:lstStyle/>
                    <a:p>
                      <a:pPr algn="ctr">
                        <a:lnSpc>
                          <a:spcPct val="150000"/>
                        </a:lnSpc>
                        <a:spcAft>
                          <a:spcPts val="1000"/>
                        </a:spcAft>
                      </a:pPr>
                      <a:r>
                        <a:rPr lang="en-US" sz="1200" b="0">
                          <a:effectLst/>
                        </a:rPr>
                        <a:t>1</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dirty="0">
                          <a:effectLst/>
                        </a:rPr>
                        <a:t>80</a:t>
                      </a:r>
                      <a:endParaRPr lang="en-IN"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8</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1</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0.5</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H</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extLst>
                  <a:ext uri="{0D108BD9-81ED-4DB2-BD59-A6C34878D82A}">
                    <a16:rowId xmlns:a16="http://schemas.microsoft.com/office/drawing/2014/main" val="1071024701"/>
                  </a:ext>
                </a:extLst>
              </a:tr>
              <a:tr h="269353">
                <a:tc>
                  <a:txBody>
                    <a:bodyPr/>
                    <a:lstStyle/>
                    <a:p>
                      <a:pPr algn="ctr">
                        <a:lnSpc>
                          <a:spcPct val="150000"/>
                        </a:lnSpc>
                        <a:spcAft>
                          <a:spcPts val="1000"/>
                        </a:spcAft>
                      </a:pPr>
                      <a:r>
                        <a:rPr lang="en-US" sz="1200" b="0">
                          <a:effectLst/>
                        </a:rPr>
                        <a:t>2</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dirty="0">
                          <a:effectLst/>
                        </a:rPr>
                        <a:t>80</a:t>
                      </a:r>
                      <a:endParaRPr lang="en-IN"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8</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2</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0.5</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H</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extLst>
                  <a:ext uri="{0D108BD9-81ED-4DB2-BD59-A6C34878D82A}">
                    <a16:rowId xmlns:a16="http://schemas.microsoft.com/office/drawing/2014/main" val="3423218658"/>
                  </a:ext>
                </a:extLst>
              </a:tr>
              <a:tr h="269353">
                <a:tc>
                  <a:txBody>
                    <a:bodyPr/>
                    <a:lstStyle/>
                    <a:p>
                      <a:pPr algn="ctr">
                        <a:lnSpc>
                          <a:spcPct val="150000"/>
                        </a:lnSpc>
                        <a:spcAft>
                          <a:spcPts val="1000"/>
                        </a:spcAft>
                      </a:pPr>
                      <a:r>
                        <a:rPr lang="en-US" sz="1200" b="0">
                          <a:effectLst/>
                        </a:rPr>
                        <a:t>3</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dirty="0">
                          <a:effectLst/>
                        </a:rPr>
                        <a:t>80</a:t>
                      </a:r>
                      <a:endParaRPr lang="en-IN"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8</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3</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0.5</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H</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extLst>
                  <a:ext uri="{0D108BD9-81ED-4DB2-BD59-A6C34878D82A}">
                    <a16:rowId xmlns:a16="http://schemas.microsoft.com/office/drawing/2014/main" val="2581664675"/>
                  </a:ext>
                </a:extLst>
              </a:tr>
              <a:tr h="269353">
                <a:tc>
                  <a:txBody>
                    <a:bodyPr/>
                    <a:lstStyle/>
                    <a:p>
                      <a:pPr algn="ctr">
                        <a:lnSpc>
                          <a:spcPct val="150000"/>
                        </a:lnSpc>
                        <a:spcAft>
                          <a:spcPts val="1000"/>
                        </a:spcAft>
                      </a:pPr>
                      <a:r>
                        <a:rPr lang="en-US" sz="1200" b="0">
                          <a:effectLst/>
                        </a:rPr>
                        <a:t>4</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dirty="0">
                          <a:effectLst/>
                        </a:rPr>
                        <a:t>80</a:t>
                      </a:r>
                      <a:endParaRPr lang="en-IN"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8</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4</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0.5</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H</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extLst>
                  <a:ext uri="{0D108BD9-81ED-4DB2-BD59-A6C34878D82A}">
                    <a16:rowId xmlns:a16="http://schemas.microsoft.com/office/drawing/2014/main" val="3219727697"/>
                  </a:ext>
                </a:extLst>
              </a:tr>
              <a:tr h="269353">
                <a:tc>
                  <a:txBody>
                    <a:bodyPr/>
                    <a:lstStyle/>
                    <a:p>
                      <a:pPr algn="ctr">
                        <a:lnSpc>
                          <a:spcPct val="150000"/>
                        </a:lnSpc>
                        <a:spcAft>
                          <a:spcPts val="1000"/>
                        </a:spcAft>
                      </a:pPr>
                      <a:r>
                        <a:rPr lang="en-US" sz="1200" b="0">
                          <a:effectLst/>
                        </a:rPr>
                        <a:t>5</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dirty="0">
                          <a:effectLst/>
                        </a:rPr>
                        <a:t>100</a:t>
                      </a:r>
                      <a:endParaRPr lang="en-IN"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8</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1</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0.5</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H</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extLst>
                  <a:ext uri="{0D108BD9-81ED-4DB2-BD59-A6C34878D82A}">
                    <a16:rowId xmlns:a16="http://schemas.microsoft.com/office/drawing/2014/main" val="3517153742"/>
                  </a:ext>
                </a:extLst>
              </a:tr>
              <a:tr h="269353">
                <a:tc>
                  <a:txBody>
                    <a:bodyPr/>
                    <a:lstStyle/>
                    <a:p>
                      <a:pPr algn="ctr">
                        <a:lnSpc>
                          <a:spcPct val="150000"/>
                        </a:lnSpc>
                        <a:spcAft>
                          <a:spcPts val="1000"/>
                        </a:spcAft>
                      </a:pPr>
                      <a:r>
                        <a:rPr lang="en-US" sz="1200" b="0">
                          <a:effectLst/>
                        </a:rPr>
                        <a:t>6</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100</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dirty="0">
                          <a:effectLst/>
                        </a:rPr>
                        <a:t>8</a:t>
                      </a:r>
                      <a:endParaRPr lang="en-IN"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2</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0.5</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H</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extLst>
                  <a:ext uri="{0D108BD9-81ED-4DB2-BD59-A6C34878D82A}">
                    <a16:rowId xmlns:a16="http://schemas.microsoft.com/office/drawing/2014/main" val="2668871839"/>
                  </a:ext>
                </a:extLst>
              </a:tr>
              <a:tr h="269353">
                <a:tc>
                  <a:txBody>
                    <a:bodyPr/>
                    <a:lstStyle/>
                    <a:p>
                      <a:pPr algn="ctr">
                        <a:lnSpc>
                          <a:spcPct val="150000"/>
                        </a:lnSpc>
                        <a:spcAft>
                          <a:spcPts val="1000"/>
                        </a:spcAft>
                      </a:pPr>
                      <a:r>
                        <a:rPr lang="en-US" sz="1200" b="0">
                          <a:effectLst/>
                        </a:rPr>
                        <a:t>7</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dirty="0">
                          <a:effectLst/>
                        </a:rPr>
                        <a:t>100</a:t>
                      </a:r>
                      <a:endParaRPr lang="en-IN"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dirty="0">
                          <a:effectLst/>
                        </a:rPr>
                        <a:t>8</a:t>
                      </a:r>
                      <a:endParaRPr lang="en-IN"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3</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0.5</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H</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extLst>
                  <a:ext uri="{0D108BD9-81ED-4DB2-BD59-A6C34878D82A}">
                    <a16:rowId xmlns:a16="http://schemas.microsoft.com/office/drawing/2014/main" val="2298642458"/>
                  </a:ext>
                </a:extLst>
              </a:tr>
              <a:tr h="269353">
                <a:tc>
                  <a:txBody>
                    <a:bodyPr/>
                    <a:lstStyle/>
                    <a:p>
                      <a:pPr algn="ctr">
                        <a:lnSpc>
                          <a:spcPct val="150000"/>
                        </a:lnSpc>
                        <a:spcAft>
                          <a:spcPts val="1000"/>
                        </a:spcAft>
                      </a:pPr>
                      <a:r>
                        <a:rPr lang="en-US" sz="1200" b="0">
                          <a:effectLst/>
                        </a:rPr>
                        <a:t>8</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100</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dirty="0">
                          <a:effectLst/>
                        </a:rPr>
                        <a:t>8</a:t>
                      </a:r>
                      <a:endParaRPr lang="en-IN"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4</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0.5</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H</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extLst>
                  <a:ext uri="{0D108BD9-81ED-4DB2-BD59-A6C34878D82A}">
                    <a16:rowId xmlns:a16="http://schemas.microsoft.com/office/drawing/2014/main" val="2873232026"/>
                  </a:ext>
                </a:extLst>
              </a:tr>
              <a:tr h="269353">
                <a:tc>
                  <a:txBody>
                    <a:bodyPr/>
                    <a:lstStyle/>
                    <a:p>
                      <a:pPr algn="ctr">
                        <a:lnSpc>
                          <a:spcPct val="150000"/>
                        </a:lnSpc>
                        <a:spcAft>
                          <a:spcPts val="1000"/>
                        </a:spcAft>
                      </a:pPr>
                      <a:r>
                        <a:rPr lang="en-US" sz="1200" b="0">
                          <a:effectLst/>
                        </a:rPr>
                        <a:t>9</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140</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8</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1</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0.5</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H</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extLst>
                  <a:ext uri="{0D108BD9-81ED-4DB2-BD59-A6C34878D82A}">
                    <a16:rowId xmlns:a16="http://schemas.microsoft.com/office/drawing/2014/main" val="2961665571"/>
                  </a:ext>
                </a:extLst>
              </a:tr>
              <a:tr h="269353">
                <a:tc>
                  <a:txBody>
                    <a:bodyPr/>
                    <a:lstStyle/>
                    <a:p>
                      <a:pPr algn="ctr">
                        <a:lnSpc>
                          <a:spcPct val="150000"/>
                        </a:lnSpc>
                        <a:spcAft>
                          <a:spcPts val="1000"/>
                        </a:spcAft>
                      </a:pPr>
                      <a:r>
                        <a:rPr lang="en-US" sz="1200" b="0">
                          <a:effectLst/>
                        </a:rPr>
                        <a:t>10</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140</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dirty="0">
                          <a:effectLst/>
                        </a:rPr>
                        <a:t>8</a:t>
                      </a:r>
                      <a:endParaRPr lang="en-IN"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dirty="0">
                          <a:effectLst/>
                        </a:rPr>
                        <a:t>2</a:t>
                      </a:r>
                      <a:endParaRPr lang="en-IN"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0.5</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H</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extLst>
                  <a:ext uri="{0D108BD9-81ED-4DB2-BD59-A6C34878D82A}">
                    <a16:rowId xmlns:a16="http://schemas.microsoft.com/office/drawing/2014/main" val="3922304576"/>
                  </a:ext>
                </a:extLst>
              </a:tr>
              <a:tr h="269353">
                <a:tc>
                  <a:txBody>
                    <a:bodyPr/>
                    <a:lstStyle/>
                    <a:p>
                      <a:pPr algn="ctr">
                        <a:lnSpc>
                          <a:spcPct val="150000"/>
                        </a:lnSpc>
                        <a:spcAft>
                          <a:spcPts val="1000"/>
                        </a:spcAft>
                      </a:pPr>
                      <a:r>
                        <a:rPr lang="en-US" sz="1200" b="0">
                          <a:effectLst/>
                        </a:rPr>
                        <a:t>11</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140</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8</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dirty="0">
                          <a:effectLst/>
                        </a:rPr>
                        <a:t>3</a:t>
                      </a:r>
                      <a:endParaRPr lang="en-IN"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0.5</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H</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extLst>
                  <a:ext uri="{0D108BD9-81ED-4DB2-BD59-A6C34878D82A}">
                    <a16:rowId xmlns:a16="http://schemas.microsoft.com/office/drawing/2014/main" val="992682088"/>
                  </a:ext>
                </a:extLst>
              </a:tr>
              <a:tr h="269353">
                <a:tc>
                  <a:txBody>
                    <a:bodyPr/>
                    <a:lstStyle/>
                    <a:p>
                      <a:pPr algn="ctr">
                        <a:lnSpc>
                          <a:spcPct val="150000"/>
                        </a:lnSpc>
                        <a:spcAft>
                          <a:spcPts val="1000"/>
                        </a:spcAft>
                      </a:pPr>
                      <a:r>
                        <a:rPr lang="en-US" sz="1200" b="0">
                          <a:effectLst/>
                        </a:rPr>
                        <a:t>12®</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140</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8</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dirty="0">
                          <a:effectLst/>
                        </a:rPr>
                        <a:t>4</a:t>
                      </a:r>
                      <a:endParaRPr lang="en-IN"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0.5</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H</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extLst>
                  <a:ext uri="{0D108BD9-81ED-4DB2-BD59-A6C34878D82A}">
                    <a16:rowId xmlns:a16="http://schemas.microsoft.com/office/drawing/2014/main" val="2786092478"/>
                  </a:ext>
                </a:extLst>
              </a:tr>
              <a:tr h="269353">
                <a:tc>
                  <a:txBody>
                    <a:bodyPr/>
                    <a:lstStyle/>
                    <a:p>
                      <a:pPr algn="ctr">
                        <a:lnSpc>
                          <a:spcPct val="150000"/>
                        </a:lnSpc>
                        <a:spcAft>
                          <a:spcPts val="1000"/>
                        </a:spcAft>
                      </a:pPr>
                      <a:r>
                        <a:rPr lang="en-US" sz="1200" b="0">
                          <a:effectLst/>
                        </a:rPr>
                        <a:t>13</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140</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10</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3</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0.5</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H</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extLst>
                  <a:ext uri="{0D108BD9-81ED-4DB2-BD59-A6C34878D82A}">
                    <a16:rowId xmlns:a16="http://schemas.microsoft.com/office/drawing/2014/main" val="270395899"/>
                  </a:ext>
                </a:extLst>
              </a:tr>
              <a:tr h="269353">
                <a:tc>
                  <a:txBody>
                    <a:bodyPr/>
                    <a:lstStyle/>
                    <a:p>
                      <a:pPr algn="ctr">
                        <a:lnSpc>
                          <a:spcPct val="150000"/>
                        </a:lnSpc>
                        <a:spcAft>
                          <a:spcPts val="1000"/>
                        </a:spcAft>
                      </a:pPr>
                      <a:r>
                        <a:rPr lang="en-US" sz="1200" b="0">
                          <a:effectLst/>
                        </a:rPr>
                        <a:t>14</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140</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13</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3</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dirty="0">
                          <a:effectLst/>
                        </a:rPr>
                        <a:t>0.5</a:t>
                      </a:r>
                      <a:endParaRPr lang="en-IN"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H</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extLst>
                  <a:ext uri="{0D108BD9-81ED-4DB2-BD59-A6C34878D82A}">
                    <a16:rowId xmlns:a16="http://schemas.microsoft.com/office/drawing/2014/main" val="61997869"/>
                  </a:ext>
                </a:extLst>
              </a:tr>
              <a:tr h="269353">
                <a:tc>
                  <a:txBody>
                    <a:bodyPr/>
                    <a:lstStyle/>
                    <a:p>
                      <a:pPr algn="ctr">
                        <a:lnSpc>
                          <a:spcPct val="150000"/>
                        </a:lnSpc>
                        <a:spcAft>
                          <a:spcPts val="1000"/>
                        </a:spcAft>
                      </a:pPr>
                      <a:r>
                        <a:rPr lang="en-US" sz="1200" b="0">
                          <a:effectLst/>
                        </a:rPr>
                        <a:t>15</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140</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10</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3</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0.25</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H</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extLst>
                  <a:ext uri="{0D108BD9-81ED-4DB2-BD59-A6C34878D82A}">
                    <a16:rowId xmlns:a16="http://schemas.microsoft.com/office/drawing/2014/main" val="972085164"/>
                  </a:ext>
                </a:extLst>
              </a:tr>
              <a:tr h="269353">
                <a:tc>
                  <a:txBody>
                    <a:bodyPr/>
                    <a:lstStyle/>
                    <a:p>
                      <a:pPr algn="ctr">
                        <a:lnSpc>
                          <a:spcPct val="150000"/>
                        </a:lnSpc>
                        <a:spcAft>
                          <a:spcPts val="1000"/>
                        </a:spcAft>
                      </a:pPr>
                      <a:r>
                        <a:rPr lang="en-US" sz="1200" b="0">
                          <a:effectLst/>
                        </a:rPr>
                        <a:t>16</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140</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10</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3</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dirty="0">
                          <a:effectLst/>
                        </a:rPr>
                        <a:t>0.5</a:t>
                      </a:r>
                      <a:endParaRPr lang="en-IN"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H</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extLst>
                  <a:ext uri="{0D108BD9-81ED-4DB2-BD59-A6C34878D82A}">
                    <a16:rowId xmlns:a16="http://schemas.microsoft.com/office/drawing/2014/main" val="3645105406"/>
                  </a:ext>
                </a:extLst>
              </a:tr>
              <a:tr h="269353">
                <a:tc>
                  <a:txBody>
                    <a:bodyPr/>
                    <a:lstStyle/>
                    <a:p>
                      <a:pPr algn="ctr">
                        <a:lnSpc>
                          <a:spcPct val="150000"/>
                        </a:lnSpc>
                        <a:spcAft>
                          <a:spcPts val="1000"/>
                        </a:spcAft>
                      </a:pPr>
                      <a:r>
                        <a:rPr lang="en-US" sz="1200" b="0">
                          <a:effectLst/>
                        </a:rPr>
                        <a:t>17</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140</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10</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3</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dirty="0">
                          <a:effectLst/>
                        </a:rPr>
                        <a:t>0.6</a:t>
                      </a:r>
                      <a:endParaRPr lang="en-IN"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H</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extLst>
                  <a:ext uri="{0D108BD9-81ED-4DB2-BD59-A6C34878D82A}">
                    <a16:rowId xmlns:a16="http://schemas.microsoft.com/office/drawing/2014/main" val="299150397"/>
                  </a:ext>
                </a:extLst>
              </a:tr>
              <a:tr h="269353">
                <a:tc>
                  <a:txBody>
                    <a:bodyPr/>
                    <a:lstStyle/>
                    <a:p>
                      <a:pPr algn="ctr">
                        <a:lnSpc>
                          <a:spcPct val="150000"/>
                        </a:lnSpc>
                        <a:spcAft>
                          <a:spcPts val="1000"/>
                        </a:spcAft>
                      </a:pPr>
                      <a:r>
                        <a:rPr lang="en-US" sz="1200" b="0">
                          <a:effectLst/>
                        </a:rPr>
                        <a:t>18</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170</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10</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3</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dirty="0">
                          <a:effectLst/>
                        </a:rPr>
                        <a:t>0.5</a:t>
                      </a:r>
                      <a:endParaRPr lang="en-IN"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H</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extLst>
                  <a:ext uri="{0D108BD9-81ED-4DB2-BD59-A6C34878D82A}">
                    <a16:rowId xmlns:a16="http://schemas.microsoft.com/office/drawing/2014/main" val="3516139097"/>
                  </a:ext>
                </a:extLst>
              </a:tr>
              <a:tr h="269353">
                <a:tc>
                  <a:txBody>
                    <a:bodyPr/>
                    <a:lstStyle/>
                    <a:p>
                      <a:pPr algn="ctr">
                        <a:lnSpc>
                          <a:spcPct val="150000"/>
                        </a:lnSpc>
                        <a:spcAft>
                          <a:spcPts val="1000"/>
                        </a:spcAft>
                      </a:pPr>
                      <a:r>
                        <a:rPr lang="en-US" sz="1200" b="0">
                          <a:effectLst/>
                        </a:rPr>
                        <a:t>19</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170</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10</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3</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0.5</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V</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extLst>
                  <a:ext uri="{0D108BD9-81ED-4DB2-BD59-A6C34878D82A}">
                    <a16:rowId xmlns:a16="http://schemas.microsoft.com/office/drawing/2014/main" val="3710845125"/>
                  </a:ext>
                </a:extLst>
              </a:tr>
              <a:tr h="269353">
                <a:tc>
                  <a:txBody>
                    <a:bodyPr/>
                    <a:lstStyle/>
                    <a:p>
                      <a:pPr algn="ctr">
                        <a:lnSpc>
                          <a:spcPct val="150000"/>
                        </a:lnSpc>
                        <a:spcAft>
                          <a:spcPts val="1000"/>
                        </a:spcAft>
                      </a:pPr>
                      <a:r>
                        <a:rPr lang="en-US" sz="1200" b="0">
                          <a:effectLst/>
                        </a:rPr>
                        <a:t>20</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170</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dirty="0">
                          <a:effectLst/>
                        </a:rPr>
                        <a:t>10</a:t>
                      </a:r>
                      <a:endParaRPr lang="en-IN"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a:effectLst/>
                        </a:rPr>
                        <a:t>3</a:t>
                      </a:r>
                      <a:endParaRPr lang="en-IN" sz="1200" b="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dirty="0">
                          <a:effectLst/>
                        </a:rPr>
                        <a:t>0.5</a:t>
                      </a:r>
                      <a:endParaRPr lang="en-IN"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tc>
                  <a:txBody>
                    <a:bodyPr/>
                    <a:lstStyle/>
                    <a:p>
                      <a:pPr algn="ctr">
                        <a:lnSpc>
                          <a:spcPct val="150000"/>
                        </a:lnSpc>
                        <a:spcAft>
                          <a:spcPts val="1000"/>
                        </a:spcAft>
                      </a:pPr>
                      <a:r>
                        <a:rPr lang="en-US" sz="1200" b="0" dirty="0">
                          <a:effectLst/>
                        </a:rPr>
                        <a:t>D</a:t>
                      </a:r>
                      <a:endParaRPr lang="en-IN"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55055" marR="55055" marT="0" marB="0"/>
                </a:tc>
                <a:extLst>
                  <a:ext uri="{0D108BD9-81ED-4DB2-BD59-A6C34878D82A}">
                    <a16:rowId xmlns:a16="http://schemas.microsoft.com/office/drawing/2014/main" val="2470691000"/>
                  </a:ext>
                </a:extLst>
              </a:tr>
            </a:tbl>
          </a:graphicData>
        </a:graphic>
      </p:graphicFrame>
      <p:sp>
        <p:nvSpPr>
          <p:cNvPr id="4" name="Slide Number Placeholder 3">
            <a:extLst>
              <a:ext uri="{FF2B5EF4-FFF2-40B4-BE49-F238E27FC236}">
                <a16:creationId xmlns:a16="http://schemas.microsoft.com/office/drawing/2014/main" id="{A1A96709-5C06-8C00-5DF8-A7A8709525C0}"/>
              </a:ext>
            </a:extLst>
          </p:cNvPr>
          <p:cNvSpPr>
            <a:spLocks noGrp="1"/>
          </p:cNvSpPr>
          <p:nvPr>
            <p:ph type="sldNum" sz="quarter" idx="12"/>
          </p:nvPr>
        </p:nvSpPr>
        <p:spPr/>
        <p:txBody>
          <a:bodyPr/>
          <a:lstStyle/>
          <a:p>
            <a:fld id="{5E3C3D1C-4552-4D63-98B8-254854841BC5}" type="slidenum">
              <a:rPr lang="en-IN" smtClean="0"/>
              <a:t>19</a:t>
            </a:fld>
            <a:endParaRPr lang="en-IN"/>
          </a:p>
        </p:txBody>
      </p:sp>
    </p:spTree>
    <p:extLst>
      <p:ext uri="{BB962C8B-B14F-4D97-AF65-F5344CB8AC3E}">
        <p14:creationId xmlns:p14="http://schemas.microsoft.com/office/powerpoint/2010/main" val="2978963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0"/>
            <a:ext cx="10945216" cy="548640"/>
          </a:xfrm>
          <a:solidFill>
            <a:schemeClr val="accent1"/>
          </a:solidFill>
        </p:spPr>
        <p:txBody>
          <a:bodyPr>
            <a:normAutofit fontScale="90000"/>
          </a:bodyPr>
          <a:lstStyle/>
          <a:p>
            <a:r>
              <a:rPr lang="en-IN" dirty="0"/>
              <a:t>Outline of presentation</a:t>
            </a:r>
          </a:p>
        </p:txBody>
      </p:sp>
      <p:sp>
        <p:nvSpPr>
          <p:cNvPr id="3" name="Content Placeholder 2"/>
          <p:cNvSpPr>
            <a:spLocks noGrp="1"/>
          </p:cNvSpPr>
          <p:nvPr>
            <p:ph sz="half" idx="1"/>
          </p:nvPr>
        </p:nvSpPr>
        <p:spPr>
          <a:xfrm>
            <a:off x="551384" y="836713"/>
            <a:ext cx="10802416" cy="4525963"/>
          </a:xfrm>
        </p:spPr>
        <p:txBody>
          <a:bodyPr>
            <a:normAutofit lnSpcReduction="10000"/>
          </a:bodyPr>
          <a:lstStyle/>
          <a:p>
            <a:r>
              <a:rPr lang="en-IN" sz="2600" dirty="0"/>
              <a:t>Motivation</a:t>
            </a:r>
          </a:p>
          <a:p>
            <a:r>
              <a:rPr lang="en-IN" sz="2600" dirty="0"/>
              <a:t>Introduction</a:t>
            </a:r>
          </a:p>
          <a:p>
            <a:r>
              <a:rPr lang="en-IN" sz="2600" dirty="0"/>
              <a:t>Literature review</a:t>
            </a:r>
          </a:p>
          <a:p>
            <a:r>
              <a:rPr lang="en-IN" sz="2600" dirty="0"/>
              <a:t>Summary</a:t>
            </a:r>
          </a:p>
          <a:p>
            <a:r>
              <a:rPr lang="en-IN" sz="2600" dirty="0"/>
              <a:t>Objective</a:t>
            </a:r>
          </a:p>
          <a:p>
            <a:r>
              <a:rPr lang="en-IN" sz="2600" dirty="0"/>
              <a:t>Experimental planning</a:t>
            </a:r>
          </a:p>
          <a:p>
            <a:r>
              <a:rPr lang="en-US" sz="2600" dirty="0"/>
              <a:t>Results and Discussion</a:t>
            </a:r>
            <a:endParaRPr lang="en-IN" sz="2600" dirty="0"/>
          </a:p>
          <a:p>
            <a:r>
              <a:rPr lang="en-IN" sz="2600" dirty="0"/>
              <a:t>Conclusion</a:t>
            </a:r>
          </a:p>
          <a:p>
            <a:r>
              <a:rPr lang="en-IN" sz="2600" dirty="0"/>
              <a:t>References</a:t>
            </a:r>
          </a:p>
          <a:p>
            <a:r>
              <a:rPr lang="en-IN" sz="2600" dirty="0"/>
              <a:t>Acknowledgement</a:t>
            </a:r>
          </a:p>
          <a:p>
            <a:pPr marL="0" indent="0">
              <a:buNone/>
            </a:pPr>
            <a:endParaRPr lang="en-IN" dirty="0"/>
          </a:p>
        </p:txBody>
      </p:sp>
      <p:sp>
        <p:nvSpPr>
          <p:cNvPr id="5" name="Slide Number Placeholder 4"/>
          <p:cNvSpPr>
            <a:spLocks noGrp="1"/>
          </p:cNvSpPr>
          <p:nvPr>
            <p:ph type="sldNum" sz="quarter" idx="12"/>
          </p:nvPr>
        </p:nvSpPr>
        <p:spPr/>
        <p:txBody>
          <a:bodyPr/>
          <a:lstStyle/>
          <a:p>
            <a:fld id="{5E3C3D1C-4552-4D63-98B8-254854841BC5}" type="slidenum">
              <a:rPr lang="en-IN" smtClean="0"/>
              <a:t>2</a:t>
            </a:fld>
            <a:endParaRPr lang="en-IN"/>
          </a:p>
        </p:txBody>
      </p:sp>
    </p:spTree>
    <p:extLst>
      <p:ext uri="{BB962C8B-B14F-4D97-AF65-F5344CB8AC3E}">
        <p14:creationId xmlns:p14="http://schemas.microsoft.com/office/powerpoint/2010/main" val="678210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0A59B2-AF50-052D-1B19-1D0AEEBDF94A}"/>
              </a:ext>
            </a:extLst>
          </p:cNvPr>
          <p:cNvSpPr>
            <a:spLocks noGrp="1"/>
          </p:cNvSpPr>
          <p:nvPr>
            <p:ph type="sldNum" sz="quarter" idx="12"/>
          </p:nvPr>
        </p:nvSpPr>
        <p:spPr/>
        <p:txBody>
          <a:bodyPr/>
          <a:lstStyle/>
          <a:p>
            <a:fld id="{5E3C3D1C-4552-4D63-98B8-254854841BC5}" type="slidenum">
              <a:rPr lang="en-IN" smtClean="0"/>
              <a:t>20</a:t>
            </a:fld>
            <a:endParaRPr lang="en-IN"/>
          </a:p>
        </p:txBody>
      </p:sp>
      <p:pic>
        <p:nvPicPr>
          <p:cNvPr id="5" name="Content Placeholder 4">
            <a:extLst>
              <a:ext uri="{FF2B5EF4-FFF2-40B4-BE49-F238E27FC236}">
                <a16:creationId xmlns:a16="http://schemas.microsoft.com/office/drawing/2014/main" id="{EBDBF8DB-2FF4-CD29-F271-54136D058461}"/>
              </a:ext>
            </a:extLst>
          </p:cNvPr>
          <p:cNvPicPr>
            <a:picLocks noGrp="1" noChangeAspect="1"/>
          </p:cNvPicPr>
          <p:nvPr>
            <p:ph idx="1"/>
          </p:nvPr>
        </p:nvPicPr>
        <p:blipFill>
          <a:blip r:embed="rId2"/>
          <a:stretch>
            <a:fillRect/>
          </a:stretch>
        </p:blipFill>
        <p:spPr>
          <a:xfrm>
            <a:off x="2517720" y="1340768"/>
            <a:ext cx="7156559" cy="2952328"/>
          </a:xfrm>
          <a:prstGeom prst="rect">
            <a:avLst/>
          </a:prstGeom>
        </p:spPr>
      </p:pic>
      <p:sp>
        <p:nvSpPr>
          <p:cNvPr id="6" name="TextBox 5">
            <a:extLst>
              <a:ext uri="{FF2B5EF4-FFF2-40B4-BE49-F238E27FC236}">
                <a16:creationId xmlns:a16="http://schemas.microsoft.com/office/drawing/2014/main" id="{DC6A551E-63D4-6AB3-D194-F349457B06C1}"/>
              </a:ext>
            </a:extLst>
          </p:cNvPr>
          <p:cNvSpPr txBox="1"/>
          <p:nvPr/>
        </p:nvSpPr>
        <p:spPr>
          <a:xfrm>
            <a:off x="2517720" y="4653136"/>
            <a:ext cx="7156559" cy="646331"/>
          </a:xfrm>
          <a:prstGeom prst="rect">
            <a:avLst/>
          </a:prstGeom>
          <a:noFill/>
        </p:spPr>
        <p:txBody>
          <a:bodyPr wrap="square" rtlCol="0">
            <a:spAutoFit/>
          </a:bodyPr>
          <a:lstStyle/>
          <a:p>
            <a:r>
              <a:rPr lang="en-US" dirty="0"/>
              <a:t>Fig.7 a) Horizontal scan strategy b) Vertical scan strategy c) Diagonal scan strategy </a:t>
            </a:r>
            <a:endParaRPr lang="en-IN" dirty="0"/>
          </a:p>
        </p:txBody>
      </p:sp>
      <p:cxnSp>
        <p:nvCxnSpPr>
          <p:cNvPr id="8" name="Straight Arrow Connector 7">
            <a:extLst>
              <a:ext uri="{FF2B5EF4-FFF2-40B4-BE49-F238E27FC236}">
                <a16:creationId xmlns:a16="http://schemas.microsoft.com/office/drawing/2014/main" id="{DBB0BECB-533B-0898-6E2D-C7545639D945}"/>
              </a:ext>
            </a:extLst>
          </p:cNvPr>
          <p:cNvCxnSpPr>
            <a:cxnSpLocks/>
          </p:cNvCxnSpPr>
          <p:nvPr/>
        </p:nvCxnSpPr>
        <p:spPr>
          <a:xfrm>
            <a:off x="3575720" y="1556792"/>
            <a:ext cx="0" cy="36004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B9F82F7D-06F2-3A14-3D04-55C6B3BBB866}"/>
              </a:ext>
            </a:extLst>
          </p:cNvPr>
          <p:cNvCxnSpPr>
            <a:cxnSpLocks/>
          </p:cNvCxnSpPr>
          <p:nvPr/>
        </p:nvCxnSpPr>
        <p:spPr>
          <a:xfrm>
            <a:off x="5447928" y="2420888"/>
            <a:ext cx="216024"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0C6FCF0B-F4BE-1E74-4183-EA4A171F4300}"/>
              </a:ext>
            </a:extLst>
          </p:cNvPr>
          <p:cNvCxnSpPr/>
          <p:nvPr/>
        </p:nvCxnSpPr>
        <p:spPr>
          <a:xfrm>
            <a:off x="2135560" y="1736812"/>
            <a:ext cx="13681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C423F4-20BF-1620-3B26-B7136DA3BFD2}"/>
              </a:ext>
            </a:extLst>
          </p:cNvPr>
          <p:cNvSpPr txBox="1"/>
          <p:nvPr/>
        </p:nvSpPr>
        <p:spPr>
          <a:xfrm>
            <a:off x="983432" y="1509549"/>
            <a:ext cx="1132302" cy="646331"/>
          </a:xfrm>
          <a:prstGeom prst="rect">
            <a:avLst/>
          </a:prstGeom>
          <a:noFill/>
        </p:spPr>
        <p:txBody>
          <a:bodyPr wrap="square" rtlCol="0">
            <a:spAutoFit/>
          </a:bodyPr>
          <a:lstStyle/>
          <a:p>
            <a:r>
              <a:rPr lang="en-US" dirty="0"/>
              <a:t>Hatch space</a:t>
            </a:r>
            <a:endParaRPr lang="en-IN" dirty="0"/>
          </a:p>
        </p:txBody>
      </p:sp>
      <p:cxnSp>
        <p:nvCxnSpPr>
          <p:cNvPr id="20" name="Straight Arrow Connector 19">
            <a:extLst>
              <a:ext uri="{FF2B5EF4-FFF2-40B4-BE49-F238E27FC236}">
                <a16:creationId xmlns:a16="http://schemas.microsoft.com/office/drawing/2014/main" id="{7D3CEA96-5699-ADE5-BF28-8E6766DDFD07}"/>
              </a:ext>
            </a:extLst>
          </p:cNvPr>
          <p:cNvCxnSpPr/>
          <p:nvPr/>
        </p:nvCxnSpPr>
        <p:spPr>
          <a:xfrm>
            <a:off x="8256240" y="2636912"/>
            <a:ext cx="144016" cy="144016"/>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51693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211BF-3A6D-27E7-6287-8C18463D399A}"/>
              </a:ext>
            </a:extLst>
          </p:cNvPr>
          <p:cNvSpPr>
            <a:spLocks noGrp="1"/>
          </p:cNvSpPr>
          <p:nvPr>
            <p:ph type="title"/>
          </p:nvPr>
        </p:nvSpPr>
        <p:spPr>
          <a:xfrm>
            <a:off x="748490" y="136525"/>
            <a:ext cx="7886700" cy="759618"/>
          </a:xfrm>
        </p:spPr>
        <p:txBody>
          <a:bodyPr>
            <a:normAutofit/>
          </a:bodyPr>
          <a:lstStyle/>
          <a:p>
            <a:r>
              <a:rPr lang="en-US" sz="2800" b="1" dirty="0"/>
              <a:t>Appearance</a:t>
            </a:r>
            <a:endParaRPr lang="en-IN" sz="2800" b="1" dirty="0"/>
          </a:p>
        </p:txBody>
      </p:sp>
      <p:sp>
        <p:nvSpPr>
          <p:cNvPr id="4" name="Slide Number Placeholder 3">
            <a:extLst>
              <a:ext uri="{FF2B5EF4-FFF2-40B4-BE49-F238E27FC236}">
                <a16:creationId xmlns:a16="http://schemas.microsoft.com/office/drawing/2014/main" id="{6CDCE643-8005-87F8-F413-BDF4DB3175BC}"/>
              </a:ext>
            </a:extLst>
          </p:cNvPr>
          <p:cNvSpPr>
            <a:spLocks noGrp="1"/>
          </p:cNvSpPr>
          <p:nvPr>
            <p:ph type="sldNum" sz="quarter" idx="12"/>
          </p:nvPr>
        </p:nvSpPr>
        <p:spPr/>
        <p:txBody>
          <a:bodyPr/>
          <a:lstStyle/>
          <a:p>
            <a:fld id="{5E3C3D1C-4552-4D63-98B8-254854841BC5}" type="slidenum">
              <a:rPr lang="en-IN" smtClean="0"/>
              <a:t>21</a:t>
            </a:fld>
            <a:endParaRPr lang="en-IN"/>
          </a:p>
        </p:txBody>
      </p:sp>
      <p:graphicFrame>
        <p:nvGraphicFramePr>
          <p:cNvPr id="6" name="Object 5">
            <a:extLst>
              <a:ext uri="{FF2B5EF4-FFF2-40B4-BE49-F238E27FC236}">
                <a16:creationId xmlns:a16="http://schemas.microsoft.com/office/drawing/2014/main" id="{64EE048D-FF2E-381E-4909-FFD813827DE1}"/>
              </a:ext>
            </a:extLst>
          </p:cNvPr>
          <p:cNvGraphicFramePr>
            <a:graphicFrameLocks noChangeAspect="1"/>
          </p:cNvGraphicFramePr>
          <p:nvPr>
            <p:extLst>
              <p:ext uri="{D42A27DB-BD31-4B8C-83A1-F6EECF244321}">
                <p14:modId xmlns:p14="http://schemas.microsoft.com/office/powerpoint/2010/main" val="2428667620"/>
              </p:ext>
            </p:extLst>
          </p:nvPr>
        </p:nvGraphicFramePr>
        <p:xfrm>
          <a:off x="3213099" y="872331"/>
          <a:ext cx="6331906" cy="5484020"/>
        </p:xfrm>
        <a:graphic>
          <a:graphicData uri="http://schemas.openxmlformats.org/presentationml/2006/ole">
            <mc:AlternateContent xmlns:mc="http://schemas.openxmlformats.org/markup-compatibility/2006">
              <mc:Choice xmlns:v="urn:schemas-microsoft-com:vml" Requires="v">
                <p:oleObj name="Document" r:id="rId2" imgW="5903360" imgH="5113624" progId="Word.Document.12">
                  <p:embed/>
                </p:oleObj>
              </mc:Choice>
              <mc:Fallback>
                <p:oleObj name="Document" r:id="rId2" imgW="5903360" imgH="5113624" progId="Word.Document.12">
                  <p:embed/>
                  <p:pic>
                    <p:nvPicPr>
                      <p:cNvPr id="6" name="Object 5">
                        <a:extLst>
                          <a:ext uri="{FF2B5EF4-FFF2-40B4-BE49-F238E27FC236}">
                            <a16:creationId xmlns:a16="http://schemas.microsoft.com/office/drawing/2014/main" id="{64EE048D-FF2E-381E-4909-FFD813827DE1}"/>
                          </a:ext>
                        </a:extLst>
                      </p:cNvPr>
                      <p:cNvPicPr/>
                      <p:nvPr/>
                    </p:nvPicPr>
                    <p:blipFill>
                      <a:blip r:embed="rId3"/>
                      <a:stretch>
                        <a:fillRect/>
                      </a:stretch>
                    </p:blipFill>
                    <p:spPr>
                      <a:xfrm>
                        <a:off x="3213099" y="872331"/>
                        <a:ext cx="6331906" cy="5484020"/>
                      </a:xfrm>
                      <a:prstGeom prst="rect">
                        <a:avLst/>
                      </a:prstGeom>
                    </p:spPr>
                  </p:pic>
                </p:oleObj>
              </mc:Fallback>
            </mc:AlternateContent>
          </a:graphicData>
        </a:graphic>
      </p:graphicFrame>
    </p:spTree>
    <p:extLst>
      <p:ext uri="{BB962C8B-B14F-4D97-AF65-F5344CB8AC3E}">
        <p14:creationId xmlns:p14="http://schemas.microsoft.com/office/powerpoint/2010/main" val="3944896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B7CF14-CB38-4F18-6458-AA0DDCA32469}"/>
              </a:ext>
            </a:extLst>
          </p:cNvPr>
          <p:cNvSpPr>
            <a:spLocks noGrp="1"/>
          </p:cNvSpPr>
          <p:nvPr>
            <p:ph type="sldNum" sz="quarter" idx="12"/>
          </p:nvPr>
        </p:nvSpPr>
        <p:spPr/>
        <p:txBody>
          <a:bodyPr/>
          <a:lstStyle/>
          <a:p>
            <a:fld id="{5E3C3D1C-4552-4D63-98B8-254854841BC5}" type="slidenum">
              <a:rPr lang="en-IN" smtClean="0"/>
              <a:t>22</a:t>
            </a:fld>
            <a:endParaRPr lang="en-IN"/>
          </a:p>
        </p:txBody>
      </p:sp>
      <p:graphicFrame>
        <p:nvGraphicFramePr>
          <p:cNvPr id="6" name="Object 5">
            <a:extLst>
              <a:ext uri="{FF2B5EF4-FFF2-40B4-BE49-F238E27FC236}">
                <a16:creationId xmlns:a16="http://schemas.microsoft.com/office/drawing/2014/main" id="{B180092E-3821-B9F9-F647-4C44CF366A38}"/>
              </a:ext>
            </a:extLst>
          </p:cNvPr>
          <p:cNvGraphicFramePr>
            <a:graphicFrameLocks noChangeAspect="1"/>
          </p:cNvGraphicFramePr>
          <p:nvPr>
            <p:extLst>
              <p:ext uri="{D42A27DB-BD31-4B8C-83A1-F6EECF244321}">
                <p14:modId xmlns:p14="http://schemas.microsoft.com/office/powerpoint/2010/main" val="2791239184"/>
              </p:ext>
            </p:extLst>
          </p:nvPr>
        </p:nvGraphicFramePr>
        <p:xfrm>
          <a:off x="3088086" y="291317"/>
          <a:ext cx="5903913" cy="2443163"/>
        </p:xfrm>
        <a:graphic>
          <a:graphicData uri="http://schemas.openxmlformats.org/presentationml/2006/ole">
            <mc:AlternateContent xmlns:mc="http://schemas.openxmlformats.org/markup-compatibility/2006">
              <mc:Choice xmlns:v="urn:schemas-microsoft-com:vml" Requires="v">
                <p:oleObj name="Document" r:id="rId2" imgW="5903360" imgH="2443408" progId="Word.Document.12">
                  <p:embed/>
                </p:oleObj>
              </mc:Choice>
              <mc:Fallback>
                <p:oleObj name="Document" r:id="rId2" imgW="5903360" imgH="2443408" progId="Word.Document.12">
                  <p:embed/>
                  <p:pic>
                    <p:nvPicPr>
                      <p:cNvPr id="6" name="Object 5">
                        <a:extLst>
                          <a:ext uri="{FF2B5EF4-FFF2-40B4-BE49-F238E27FC236}">
                            <a16:creationId xmlns:a16="http://schemas.microsoft.com/office/drawing/2014/main" id="{B180092E-3821-B9F9-F647-4C44CF366A38}"/>
                          </a:ext>
                        </a:extLst>
                      </p:cNvPr>
                      <p:cNvPicPr/>
                      <p:nvPr/>
                    </p:nvPicPr>
                    <p:blipFill>
                      <a:blip r:embed="rId3"/>
                      <a:stretch>
                        <a:fillRect/>
                      </a:stretch>
                    </p:blipFill>
                    <p:spPr>
                      <a:xfrm>
                        <a:off x="3088086" y="291317"/>
                        <a:ext cx="5903913" cy="2443163"/>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8D4A76EC-0067-2643-2032-FF738FDE0433}"/>
              </a:ext>
            </a:extLst>
          </p:cNvPr>
          <p:cNvGraphicFramePr>
            <a:graphicFrameLocks noChangeAspect="1"/>
          </p:cNvGraphicFramePr>
          <p:nvPr>
            <p:extLst>
              <p:ext uri="{D42A27DB-BD31-4B8C-83A1-F6EECF244321}">
                <p14:modId xmlns:p14="http://schemas.microsoft.com/office/powerpoint/2010/main" val="1012272492"/>
              </p:ext>
            </p:extLst>
          </p:nvPr>
        </p:nvGraphicFramePr>
        <p:xfrm>
          <a:off x="3089347" y="2582472"/>
          <a:ext cx="5895033" cy="2190750"/>
        </p:xfrm>
        <a:graphic>
          <a:graphicData uri="http://schemas.openxmlformats.org/presentationml/2006/ole">
            <mc:AlternateContent xmlns:mc="http://schemas.openxmlformats.org/markup-compatibility/2006">
              <mc:Choice xmlns:v="urn:schemas-microsoft-com:vml" Requires="v">
                <p:oleObj name="Document" r:id="rId4" imgW="5903360" imgH="2222720" progId="Word.Document.12">
                  <p:embed/>
                </p:oleObj>
              </mc:Choice>
              <mc:Fallback>
                <p:oleObj name="Document" r:id="rId4" imgW="5903360" imgH="2222720" progId="Word.Document.12">
                  <p:embed/>
                  <p:pic>
                    <p:nvPicPr>
                      <p:cNvPr id="8" name="Object 7">
                        <a:extLst>
                          <a:ext uri="{FF2B5EF4-FFF2-40B4-BE49-F238E27FC236}">
                            <a16:creationId xmlns:a16="http://schemas.microsoft.com/office/drawing/2014/main" id="{8D4A76EC-0067-2643-2032-FF738FDE0433}"/>
                          </a:ext>
                        </a:extLst>
                      </p:cNvPr>
                      <p:cNvPicPr/>
                      <p:nvPr/>
                    </p:nvPicPr>
                    <p:blipFill>
                      <a:blip r:embed="rId5"/>
                      <a:stretch>
                        <a:fillRect/>
                      </a:stretch>
                    </p:blipFill>
                    <p:spPr>
                      <a:xfrm>
                        <a:off x="3089347" y="2582472"/>
                        <a:ext cx="5895033" cy="2190750"/>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7FF14929-1271-83CF-AAFE-2D23CB29908C}"/>
              </a:ext>
            </a:extLst>
          </p:cNvPr>
          <p:cNvGraphicFramePr>
            <a:graphicFrameLocks noChangeAspect="1"/>
          </p:cNvGraphicFramePr>
          <p:nvPr>
            <p:extLst>
              <p:ext uri="{D42A27DB-BD31-4B8C-83A1-F6EECF244321}">
                <p14:modId xmlns:p14="http://schemas.microsoft.com/office/powerpoint/2010/main" val="894955379"/>
              </p:ext>
            </p:extLst>
          </p:nvPr>
        </p:nvGraphicFramePr>
        <p:xfrm>
          <a:off x="3080468" y="4621213"/>
          <a:ext cx="5903913" cy="2236787"/>
        </p:xfrm>
        <a:graphic>
          <a:graphicData uri="http://schemas.openxmlformats.org/presentationml/2006/ole">
            <mc:AlternateContent xmlns:mc="http://schemas.openxmlformats.org/markup-compatibility/2006">
              <mc:Choice xmlns:v="urn:schemas-microsoft-com:vml" Requires="v">
                <p:oleObj name="Document" r:id="rId6" imgW="5903360" imgH="2237120" progId="Word.Document.12">
                  <p:embed/>
                </p:oleObj>
              </mc:Choice>
              <mc:Fallback>
                <p:oleObj name="Document" r:id="rId6" imgW="5903360" imgH="2237120" progId="Word.Document.12">
                  <p:embed/>
                  <p:pic>
                    <p:nvPicPr>
                      <p:cNvPr id="10" name="Object 9">
                        <a:extLst>
                          <a:ext uri="{FF2B5EF4-FFF2-40B4-BE49-F238E27FC236}">
                            <a16:creationId xmlns:a16="http://schemas.microsoft.com/office/drawing/2014/main" id="{7FF14929-1271-83CF-AAFE-2D23CB29908C}"/>
                          </a:ext>
                        </a:extLst>
                      </p:cNvPr>
                      <p:cNvPicPr/>
                      <p:nvPr/>
                    </p:nvPicPr>
                    <p:blipFill>
                      <a:blip r:embed="rId7"/>
                      <a:stretch>
                        <a:fillRect/>
                      </a:stretch>
                    </p:blipFill>
                    <p:spPr>
                      <a:xfrm>
                        <a:off x="3080468" y="4621213"/>
                        <a:ext cx="5903913" cy="2236787"/>
                      </a:xfrm>
                      <a:prstGeom prst="rect">
                        <a:avLst/>
                      </a:prstGeom>
                    </p:spPr>
                  </p:pic>
                </p:oleObj>
              </mc:Fallback>
            </mc:AlternateContent>
          </a:graphicData>
        </a:graphic>
      </p:graphicFrame>
    </p:spTree>
    <p:extLst>
      <p:ext uri="{BB962C8B-B14F-4D97-AF65-F5344CB8AC3E}">
        <p14:creationId xmlns:p14="http://schemas.microsoft.com/office/powerpoint/2010/main" val="1902896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1A6969-B7E3-F5AE-E921-BA87B56E98DB}"/>
              </a:ext>
            </a:extLst>
          </p:cNvPr>
          <p:cNvSpPr>
            <a:spLocks noGrp="1"/>
          </p:cNvSpPr>
          <p:nvPr>
            <p:ph idx="1"/>
          </p:nvPr>
        </p:nvSpPr>
        <p:spPr>
          <a:xfrm>
            <a:off x="839416" y="1163010"/>
            <a:ext cx="10514384" cy="5184576"/>
          </a:xfrm>
        </p:spPr>
        <p:txBody>
          <a:bodyPr>
            <a:normAutofit lnSpcReduction="10000"/>
          </a:bodyPr>
          <a:lstStyle/>
          <a:p>
            <a:pPr marL="342900" lvl="1" indent="0">
              <a:buNone/>
            </a:pPr>
            <a:r>
              <a:rPr lang="en-IN" sz="2600" b="1" dirty="0">
                <a:solidFill>
                  <a:schemeClr val="accent1"/>
                </a:solidFill>
              </a:rPr>
              <a:t> 1. Density and porosity- </a:t>
            </a:r>
            <a:endParaRPr lang="en-IN" sz="2000" b="1" dirty="0">
              <a:solidFill>
                <a:schemeClr val="accent1"/>
              </a:solidFill>
            </a:endParaRPr>
          </a:p>
          <a:p>
            <a:pPr marL="342900" lvl="1" indent="0">
              <a:buNone/>
            </a:pPr>
            <a:r>
              <a:rPr lang="en-US" sz="2600" dirty="0">
                <a:latin typeface="Times New Roman" panose="02020603050405020304" pitchFamily="18" charset="0"/>
                <a:ea typeface="Calibri" panose="020F0502020204030204" pitchFamily="34" charset="0"/>
              </a:rPr>
              <a:t>Density of the sample was measured using the Archimedes Principle .  </a:t>
            </a:r>
          </a:p>
          <a:p>
            <a:pPr marL="457200" lvl="1" indent="0">
              <a:buNone/>
            </a:pPr>
            <a:r>
              <a:rPr lang="en-IN" sz="2600" b="1" dirty="0">
                <a:solidFill>
                  <a:schemeClr val="accent1"/>
                </a:solidFill>
              </a:rPr>
              <a:t>2. Hardness testing </a:t>
            </a:r>
            <a:r>
              <a:rPr lang="en-IN" b="1" dirty="0">
                <a:solidFill>
                  <a:schemeClr val="accent1"/>
                </a:solidFill>
              </a:rPr>
              <a:t>:</a:t>
            </a:r>
          </a:p>
          <a:p>
            <a:pPr algn="just"/>
            <a:r>
              <a:rPr lang="en-US" sz="2600" dirty="0"/>
              <a:t>Hardness was measured by a microhardness testing machine on an </a:t>
            </a:r>
            <a:r>
              <a:rPr lang="en-US" sz="2600" dirty="0" err="1"/>
              <a:t>Vicker’s</a:t>
            </a:r>
            <a:r>
              <a:rPr lang="en-US" sz="2600" dirty="0"/>
              <a:t> hardness tester. </a:t>
            </a:r>
          </a:p>
          <a:p>
            <a:pPr algn="just"/>
            <a:r>
              <a:rPr lang="en-US" sz="2600" dirty="0"/>
              <a:t>An indentation is made on the specimen by a </a:t>
            </a:r>
            <a:r>
              <a:rPr lang="en-US" sz="2600" dirty="0">
                <a:solidFill>
                  <a:srgbClr val="FF0000"/>
                </a:solidFill>
              </a:rPr>
              <a:t>diamond indenter </a:t>
            </a:r>
            <a:r>
              <a:rPr lang="en-US" sz="2600" dirty="0"/>
              <a:t>through the application of a </a:t>
            </a:r>
            <a:r>
              <a:rPr lang="en-US" sz="2600" dirty="0">
                <a:solidFill>
                  <a:srgbClr val="FF0000"/>
                </a:solidFill>
              </a:rPr>
              <a:t>100 gf load </a:t>
            </a:r>
            <a:r>
              <a:rPr lang="en-US" sz="2600" dirty="0"/>
              <a:t>and a dwell time of </a:t>
            </a:r>
            <a:r>
              <a:rPr lang="en-US" sz="2600" dirty="0">
                <a:solidFill>
                  <a:srgbClr val="FF0000"/>
                </a:solidFill>
              </a:rPr>
              <a:t>10 seconds. </a:t>
            </a:r>
          </a:p>
          <a:p>
            <a:pPr marL="0" indent="0" algn="just">
              <a:buNone/>
            </a:pPr>
            <a:endParaRPr lang="en-US" sz="2600" dirty="0">
              <a:solidFill>
                <a:srgbClr val="FF0000"/>
              </a:solidFill>
            </a:endParaRPr>
          </a:p>
          <a:p>
            <a:pPr marL="0" indent="0" algn="just">
              <a:buNone/>
            </a:pPr>
            <a:r>
              <a:rPr lang="en-US" sz="2600" b="1" dirty="0">
                <a:solidFill>
                  <a:schemeClr val="accent1"/>
                </a:solidFill>
              </a:rPr>
              <a:t>      3. Microstructure:</a:t>
            </a:r>
          </a:p>
          <a:p>
            <a:pPr algn="just"/>
            <a:r>
              <a:rPr lang="en-US" sz="2600" dirty="0"/>
              <a:t>The square samples were observed under an optical microscope at 100X 200X, 500X, 1000X and 2000X magnifications.</a:t>
            </a:r>
          </a:p>
          <a:p>
            <a:pPr algn="just"/>
            <a:r>
              <a:rPr lang="en-US" sz="2600" dirty="0"/>
              <a:t>Images were taken on the image analyzer to find the secondary dendritic arm spacing (SDAS) at 500X.</a:t>
            </a:r>
          </a:p>
          <a:p>
            <a:pPr algn="just"/>
            <a:endParaRPr lang="en-US" sz="2600" dirty="0"/>
          </a:p>
          <a:p>
            <a:pPr marL="342900" lvl="1" indent="0">
              <a:buNone/>
            </a:pPr>
            <a:endParaRPr lang="en-IN" sz="2800" dirty="0">
              <a:solidFill>
                <a:schemeClr val="accent1"/>
              </a:solidFill>
            </a:endParaRPr>
          </a:p>
          <a:p>
            <a:pPr marL="342900" lvl="1" indent="0">
              <a:buNone/>
            </a:pPr>
            <a:endParaRPr lang="en-IN" sz="2200" b="1" dirty="0">
              <a:solidFill>
                <a:schemeClr val="accent1"/>
              </a:solidFill>
            </a:endParaRPr>
          </a:p>
        </p:txBody>
      </p:sp>
      <p:sp>
        <p:nvSpPr>
          <p:cNvPr id="4" name="Slide Number Placeholder 3">
            <a:extLst>
              <a:ext uri="{FF2B5EF4-FFF2-40B4-BE49-F238E27FC236}">
                <a16:creationId xmlns:a16="http://schemas.microsoft.com/office/drawing/2014/main" id="{EE1F7C7B-C070-FDE9-8C19-3B192322C759}"/>
              </a:ext>
            </a:extLst>
          </p:cNvPr>
          <p:cNvSpPr>
            <a:spLocks noGrp="1"/>
          </p:cNvSpPr>
          <p:nvPr>
            <p:ph type="sldNum" sz="quarter" idx="12"/>
          </p:nvPr>
        </p:nvSpPr>
        <p:spPr/>
        <p:txBody>
          <a:bodyPr/>
          <a:lstStyle/>
          <a:p>
            <a:fld id="{5E3C3D1C-4552-4D63-98B8-254854841BC5}" type="slidenum">
              <a:rPr lang="en-IN" smtClean="0"/>
              <a:t>23</a:t>
            </a:fld>
            <a:endParaRPr lang="en-IN"/>
          </a:p>
        </p:txBody>
      </p:sp>
      <p:sp>
        <p:nvSpPr>
          <p:cNvPr id="2" name="TextBox 1">
            <a:extLst>
              <a:ext uri="{FF2B5EF4-FFF2-40B4-BE49-F238E27FC236}">
                <a16:creationId xmlns:a16="http://schemas.microsoft.com/office/drawing/2014/main" id="{C427B89D-D7E2-55E7-99F6-6BDEFAD7849C}"/>
              </a:ext>
            </a:extLst>
          </p:cNvPr>
          <p:cNvSpPr txBox="1"/>
          <p:nvPr/>
        </p:nvSpPr>
        <p:spPr>
          <a:xfrm>
            <a:off x="839416" y="254284"/>
            <a:ext cx="7488832" cy="523220"/>
          </a:xfrm>
          <a:prstGeom prst="rect">
            <a:avLst/>
          </a:prstGeom>
          <a:noFill/>
        </p:spPr>
        <p:txBody>
          <a:bodyPr wrap="square" rtlCol="0">
            <a:spAutoFit/>
          </a:bodyPr>
          <a:lstStyle/>
          <a:p>
            <a:r>
              <a:rPr lang="en-IN" sz="2800" b="1" dirty="0">
                <a:latin typeface="+mj-lt"/>
              </a:rPr>
              <a:t>Characterization of cladded sample </a:t>
            </a:r>
          </a:p>
        </p:txBody>
      </p:sp>
    </p:spTree>
    <p:extLst>
      <p:ext uri="{BB962C8B-B14F-4D97-AF65-F5344CB8AC3E}">
        <p14:creationId xmlns:p14="http://schemas.microsoft.com/office/powerpoint/2010/main" val="2219493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4E8097-DF56-508F-D863-1C6870DFF49F}"/>
              </a:ext>
            </a:extLst>
          </p:cNvPr>
          <p:cNvSpPr>
            <a:spLocks noGrp="1"/>
          </p:cNvSpPr>
          <p:nvPr>
            <p:ph idx="1"/>
          </p:nvPr>
        </p:nvSpPr>
        <p:spPr>
          <a:xfrm>
            <a:off x="623392" y="404665"/>
            <a:ext cx="9937104" cy="5772299"/>
          </a:xfrm>
        </p:spPr>
        <p:txBody>
          <a:bodyPr/>
          <a:lstStyle/>
          <a:p>
            <a:pPr marL="457200" indent="-457200">
              <a:buFont typeface="+mj-lt"/>
              <a:buAutoNum type="arabicPeriod" startAt="4"/>
            </a:pPr>
            <a:r>
              <a:rPr lang="en-IN" sz="2600" b="1" dirty="0">
                <a:solidFill>
                  <a:schemeClr val="accent1"/>
                </a:solidFill>
              </a:rPr>
              <a:t>Bond shear strength test:</a:t>
            </a:r>
          </a:p>
          <a:p>
            <a:pPr marL="0" indent="0">
              <a:buNone/>
            </a:pPr>
            <a:endParaRPr lang="en-IN" b="1" dirty="0">
              <a:solidFill>
                <a:schemeClr val="accent1"/>
              </a:solidFill>
            </a:endParaRPr>
          </a:p>
        </p:txBody>
      </p:sp>
      <p:sp>
        <p:nvSpPr>
          <p:cNvPr id="4" name="Slide Number Placeholder 3">
            <a:extLst>
              <a:ext uri="{FF2B5EF4-FFF2-40B4-BE49-F238E27FC236}">
                <a16:creationId xmlns:a16="http://schemas.microsoft.com/office/drawing/2014/main" id="{407314B8-819B-E1AA-1BF0-D4A404A4DCB0}"/>
              </a:ext>
            </a:extLst>
          </p:cNvPr>
          <p:cNvSpPr>
            <a:spLocks noGrp="1"/>
          </p:cNvSpPr>
          <p:nvPr>
            <p:ph type="sldNum" sz="quarter" idx="12"/>
          </p:nvPr>
        </p:nvSpPr>
        <p:spPr/>
        <p:txBody>
          <a:bodyPr/>
          <a:lstStyle/>
          <a:p>
            <a:fld id="{5E3C3D1C-4552-4D63-98B8-254854841BC5}" type="slidenum">
              <a:rPr lang="en-IN" smtClean="0"/>
              <a:t>24</a:t>
            </a:fld>
            <a:endParaRPr lang="en-IN"/>
          </a:p>
        </p:txBody>
      </p:sp>
      <p:pic>
        <p:nvPicPr>
          <p:cNvPr id="5" name="Picture 4">
            <a:extLst>
              <a:ext uri="{FF2B5EF4-FFF2-40B4-BE49-F238E27FC236}">
                <a16:creationId xmlns:a16="http://schemas.microsoft.com/office/drawing/2014/main" id="{3ED881CE-0CD8-D333-0CA1-D37484057F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9539" y="1052736"/>
            <a:ext cx="6224809" cy="4065600"/>
          </a:xfrm>
          <a:prstGeom prst="rect">
            <a:avLst/>
          </a:prstGeom>
        </p:spPr>
      </p:pic>
      <p:sp>
        <p:nvSpPr>
          <p:cNvPr id="11" name="TextBox 10">
            <a:extLst>
              <a:ext uri="{FF2B5EF4-FFF2-40B4-BE49-F238E27FC236}">
                <a16:creationId xmlns:a16="http://schemas.microsoft.com/office/drawing/2014/main" id="{F281A594-7B95-DB87-A9D1-0C9B7C18D4D6}"/>
              </a:ext>
            </a:extLst>
          </p:cNvPr>
          <p:cNvSpPr txBox="1"/>
          <p:nvPr/>
        </p:nvSpPr>
        <p:spPr>
          <a:xfrm>
            <a:off x="3287688" y="5530633"/>
            <a:ext cx="4572000" cy="646331"/>
          </a:xfrm>
          <a:prstGeom prst="rect">
            <a:avLst/>
          </a:prstGeom>
          <a:noFill/>
        </p:spPr>
        <p:txBody>
          <a:bodyPr wrap="square">
            <a:spAutoFit/>
          </a:bodyPr>
          <a:lstStyle/>
          <a:p>
            <a:pPr algn="ctr"/>
            <a:r>
              <a:rPr lang="en-US" dirty="0"/>
              <a:t>Fig.8 Block diagram for  Bond shear strength test.</a:t>
            </a:r>
            <a:endParaRPr lang="en-IN" dirty="0"/>
          </a:p>
        </p:txBody>
      </p:sp>
    </p:spTree>
    <p:extLst>
      <p:ext uri="{BB962C8B-B14F-4D97-AF65-F5344CB8AC3E}">
        <p14:creationId xmlns:p14="http://schemas.microsoft.com/office/powerpoint/2010/main" val="1467724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0"/>
            <a:ext cx="10945216" cy="548640"/>
          </a:xfrm>
          <a:solidFill>
            <a:schemeClr val="accent1"/>
          </a:solidFill>
        </p:spPr>
        <p:txBody>
          <a:bodyPr>
            <a:normAutofit fontScale="90000"/>
          </a:bodyPr>
          <a:lstStyle/>
          <a:p>
            <a:r>
              <a:rPr lang="en-US" b="1" dirty="0"/>
              <a:t>Results and Discussion</a:t>
            </a:r>
            <a:endParaRPr lang="en-IN" b="1" dirty="0"/>
          </a:p>
        </p:txBody>
      </p:sp>
      <p:sp>
        <p:nvSpPr>
          <p:cNvPr id="3" name="Content Placeholder 2"/>
          <p:cNvSpPr>
            <a:spLocks noGrp="1"/>
          </p:cNvSpPr>
          <p:nvPr>
            <p:ph idx="1"/>
          </p:nvPr>
        </p:nvSpPr>
        <p:spPr>
          <a:xfrm>
            <a:off x="695400" y="857264"/>
            <a:ext cx="9732380" cy="5668081"/>
          </a:xfrm>
          <a:ln>
            <a:noFill/>
          </a:ln>
        </p:spPr>
        <p:style>
          <a:lnRef idx="2">
            <a:schemeClr val="accent1"/>
          </a:lnRef>
          <a:fillRef idx="1">
            <a:schemeClr val="lt1"/>
          </a:fillRef>
          <a:effectRef idx="0">
            <a:schemeClr val="accent1"/>
          </a:effectRef>
          <a:fontRef idx="minor">
            <a:schemeClr val="dk1"/>
          </a:fontRef>
        </p:style>
        <p:txBody>
          <a:bodyPr>
            <a:normAutofit/>
          </a:bodyPr>
          <a:lstStyle/>
          <a:p>
            <a:r>
              <a:rPr lang="en-US" b="1" dirty="0">
                <a:solidFill>
                  <a:schemeClr val="accent1"/>
                </a:solidFill>
              </a:rPr>
              <a:t>Apparent Density and Flowrat</a:t>
            </a:r>
            <a:r>
              <a:rPr lang="en-US" sz="2400" b="1" dirty="0">
                <a:solidFill>
                  <a:schemeClr val="accent1"/>
                </a:solidFill>
              </a:rPr>
              <a:t>e: </a:t>
            </a:r>
            <a:endParaRPr lang="en-IN" dirty="0"/>
          </a:p>
          <a:p>
            <a:pPr marL="0" indent="0">
              <a:buNone/>
            </a:pPr>
            <a:r>
              <a:rPr lang="en-IN" dirty="0"/>
              <a:t> Both the tests were performed </a:t>
            </a:r>
            <a:r>
              <a:rPr lang="en-IN" dirty="0">
                <a:solidFill>
                  <a:srgbClr val="FF0000"/>
                </a:solidFill>
              </a:rPr>
              <a:t>10 times </a:t>
            </a:r>
            <a:r>
              <a:rPr lang="en-IN" dirty="0"/>
              <a:t>and the average results were considered.</a:t>
            </a:r>
          </a:p>
        </p:txBody>
      </p:sp>
      <p:sp>
        <p:nvSpPr>
          <p:cNvPr id="4" name="Slide Number Placeholder 3"/>
          <p:cNvSpPr>
            <a:spLocks noGrp="1"/>
          </p:cNvSpPr>
          <p:nvPr>
            <p:ph type="sldNum" sz="quarter" idx="12"/>
          </p:nvPr>
        </p:nvSpPr>
        <p:spPr/>
        <p:txBody>
          <a:bodyPr/>
          <a:lstStyle/>
          <a:p>
            <a:fld id="{5E3C3D1C-4552-4D63-98B8-254854841BC5}" type="slidenum">
              <a:rPr lang="en-IN" smtClean="0"/>
              <a:t>25</a:t>
            </a:fld>
            <a:endParaRPr lang="en-IN"/>
          </a:p>
        </p:txBody>
      </p:sp>
      <p:sp>
        <p:nvSpPr>
          <p:cNvPr id="10" name="Rectangle 9">
            <a:extLst>
              <a:ext uri="{FF2B5EF4-FFF2-40B4-BE49-F238E27FC236}">
                <a16:creationId xmlns:a16="http://schemas.microsoft.com/office/drawing/2014/main" id="{888BEF04-767A-B0C8-2EE1-808C1F6A24D3}"/>
              </a:ext>
            </a:extLst>
          </p:cNvPr>
          <p:cNvSpPr/>
          <p:nvPr/>
        </p:nvSpPr>
        <p:spPr>
          <a:xfrm>
            <a:off x="911424" y="2674199"/>
            <a:ext cx="3384376" cy="7200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t>Apparent density = 2.9 g/cc</a:t>
            </a:r>
            <a:endParaRPr lang="en-IN" sz="2000" b="1" dirty="0"/>
          </a:p>
        </p:txBody>
      </p:sp>
      <p:sp>
        <p:nvSpPr>
          <p:cNvPr id="11" name="Rectangle 10">
            <a:extLst>
              <a:ext uri="{FF2B5EF4-FFF2-40B4-BE49-F238E27FC236}">
                <a16:creationId xmlns:a16="http://schemas.microsoft.com/office/drawing/2014/main" id="{79FEDC2E-EF09-3DE8-23BA-0CB489925591}"/>
              </a:ext>
            </a:extLst>
          </p:cNvPr>
          <p:cNvSpPr/>
          <p:nvPr/>
        </p:nvSpPr>
        <p:spPr>
          <a:xfrm>
            <a:off x="5669602" y="2674199"/>
            <a:ext cx="3384376" cy="7200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b="1" dirty="0"/>
              <a:t>Flowrate = 35 sec/50gm</a:t>
            </a:r>
          </a:p>
        </p:txBody>
      </p:sp>
    </p:spTree>
    <p:extLst>
      <p:ext uri="{BB962C8B-B14F-4D97-AF65-F5344CB8AC3E}">
        <p14:creationId xmlns:p14="http://schemas.microsoft.com/office/powerpoint/2010/main" val="2605273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1424" y="0"/>
            <a:ext cx="9649072" cy="3579849"/>
          </a:xfrm>
        </p:spPr>
        <p:txBody>
          <a:bodyPr>
            <a:normAutofit/>
          </a:bodyPr>
          <a:lstStyle/>
          <a:p>
            <a:pPr marL="0" indent="0">
              <a:buNone/>
            </a:pPr>
            <a:r>
              <a:rPr lang="en-IN" b="1" dirty="0">
                <a:solidFill>
                  <a:schemeClr val="accent1"/>
                </a:solidFill>
              </a:rPr>
              <a:t>Sieve-Analysis:-</a:t>
            </a:r>
          </a:p>
          <a:p>
            <a:r>
              <a:rPr lang="en-IN" b="0" dirty="0"/>
              <a:t>A mechanical sieve shaker having rotary and tapping action</a:t>
            </a:r>
          </a:p>
          <a:p>
            <a:r>
              <a:rPr lang="en-IN" b="0" dirty="0"/>
              <a:t>was used for the sieve analysis of 100gm of </a:t>
            </a:r>
            <a:r>
              <a:rPr lang="en-IN" dirty="0"/>
              <a:t>pure copper </a:t>
            </a:r>
            <a:r>
              <a:rPr lang="en-IN" b="0" dirty="0"/>
              <a:t> powder.</a:t>
            </a:r>
          </a:p>
          <a:p>
            <a:endParaRPr lang="en-IN" sz="1800" dirty="0"/>
          </a:p>
          <a:p>
            <a:endParaRPr lang="en-IN" sz="1800" dirty="0"/>
          </a:p>
        </p:txBody>
      </p:sp>
      <p:sp>
        <p:nvSpPr>
          <p:cNvPr id="4" name="Slide Number Placeholder 3"/>
          <p:cNvSpPr>
            <a:spLocks noGrp="1"/>
          </p:cNvSpPr>
          <p:nvPr>
            <p:ph type="sldNum" sz="quarter" idx="12"/>
          </p:nvPr>
        </p:nvSpPr>
        <p:spPr/>
        <p:txBody>
          <a:bodyPr/>
          <a:lstStyle/>
          <a:p>
            <a:fld id="{5E3C3D1C-4552-4D63-98B8-254854841BC5}" type="slidenum">
              <a:rPr lang="en-IN" smtClean="0"/>
              <a:t>26</a:t>
            </a:fld>
            <a:endParaRPr lang="en-IN"/>
          </a:p>
        </p:txBody>
      </p:sp>
      <p:graphicFrame>
        <p:nvGraphicFramePr>
          <p:cNvPr id="5" name="Table 4"/>
          <p:cNvGraphicFramePr>
            <a:graphicFrameLocks noGrp="1"/>
          </p:cNvGraphicFramePr>
          <p:nvPr>
            <p:extLst>
              <p:ext uri="{D42A27DB-BD31-4B8C-83A1-F6EECF244321}">
                <p14:modId xmlns:p14="http://schemas.microsoft.com/office/powerpoint/2010/main" val="2702208267"/>
              </p:ext>
            </p:extLst>
          </p:nvPr>
        </p:nvGraphicFramePr>
        <p:xfrm>
          <a:off x="911424" y="2034737"/>
          <a:ext cx="4655840" cy="2225040"/>
        </p:xfrm>
        <a:graphic>
          <a:graphicData uri="http://schemas.openxmlformats.org/drawingml/2006/table">
            <a:tbl>
              <a:tblPr firstRow="1" bandRow="1">
                <a:tableStyleId>{5C22544A-7EE6-4342-B048-85BDC9FD1C3A}</a:tableStyleId>
              </a:tblPr>
              <a:tblGrid>
                <a:gridCol w="2327920">
                  <a:extLst>
                    <a:ext uri="{9D8B030D-6E8A-4147-A177-3AD203B41FA5}">
                      <a16:colId xmlns:a16="http://schemas.microsoft.com/office/drawing/2014/main" val="20000"/>
                    </a:ext>
                  </a:extLst>
                </a:gridCol>
                <a:gridCol w="2327920">
                  <a:extLst>
                    <a:ext uri="{9D8B030D-6E8A-4147-A177-3AD203B41FA5}">
                      <a16:colId xmlns:a16="http://schemas.microsoft.com/office/drawing/2014/main" val="20001"/>
                    </a:ext>
                  </a:extLst>
                </a:gridCol>
              </a:tblGrid>
              <a:tr h="370840">
                <a:tc>
                  <a:txBody>
                    <a:bodyPr/>
                    <a:lstStyle/>
                    <a:p>
                      <a:r>
                        <a:rPr lang="en-IN" dirty="0"/>
                        <a:t>SIEVE SIZE (µm)</a:t>
                      </a:r>
                    </a:p>
                  </a:txBody>
                  <a:tcPr/>
                </a:tc>
                <a:tc>
                  <a:txBody>
                    <a:bodyPr/>
                    <a:lstStyle/>
                    <a:p>
                      <a:r>
                        <a:rPr lang="en-IN" dirty="0"/>
                        <a:t>Weight (</a:t>
                      </a:r>
                      <a:r>
                        <a:rPr lang="en-IN" dirty="0" err="1"/>
                        <a:t>gm</a:t>
                      </a:r>
                      <a:r>
                        <a:rPr lang="en-IN" dirty="0"/>
                        <a:t>)</a:t>
                      </a:r>
                    </a:p>
                  </a:txBody>
                  <a:tcPr/>
                </a:tc>
                <a:extLst>
                  <a:ext uri="{0D108BD9-81ED-4DB2-BD59-A6C34878D82A}">
                    <a16:rowId xmlns:a16="http://schemas.microsoft.com/office/drawing/2014/main" val="10000"/>
                  </a:ext>
                </a:extLst>
              </a:tr>
              <a:tr h="370840">
                <a:tc>
                  <a:txBody>
                    <a:bodyPr/>
                    <a:lstStyle/>
                    <a:p>
                      <a:pPr algn="ctr"/>
                      <a:r>
                        <a:rPr lang="en-IN" dirty="0"/>
                        <a:t>25</a:t>
                      </a:r>
                    </a:p>
                  </a:txBody>
                  <a:tcPr/>
                </a:tc>
                <a:tc>
                  <a:txBody>
                    <a:bodyPr/>
                    <a:lstStyle/>
                    <a:p>
                      <a:pPr algn="ctr"/>
                      <a:r>
                        <a:rPr lang="en-IN" dirty="0"/>
                        <a:t>55.61</a:t>
                      </a:r>
                    </a:p>
                  </a:txBody>
                  <a:tcPr/>
                </a:tc>
                <a:extLst>
                  <a:ext uri="{0D108BD9-81ED-4DB2-BD59-A6C34878D82A}">
                    <a16:rowId xmlns:a16="http://schemas.microsoft.com/office/drawing/2014/main" val="10001"/>
                  </a:ext>
                </a:extLst>
              </a:tr>
              <a:tr h="370840">
                <a:tc>
                  <a:txBody>
                    <a:bodyPr/>
                    <a:lstStyle/>
                    <a:p>
                      <a:pPr algn="ctr"/>
                      <a:r>
                        <a:rPr lang="en-IN" dirty="0"/>
                        <a:t>37</a:t>
                      </a:r>
                    </a:p>
                  </a:txBody>
                  <a:tcPr/>
                </a:tc>
                <a:tc>
                  <a:txBody>
                    <a:bodyPr/>
                    <a:lstStyle/>
                    <a:p>
                      <a:pPr algn="ctr"/>
                      <a:r>
                        <a:rPr lang="en-IN" dirty="0"/>
                        <a:t>30.86</a:t>
                      </a:r>
                    </a:p>
                  </a:txBody>
                  <a:tcPr/>
                </a:tc>
                <a:extLst>
                  <a:ext uri="{0D108BD9-81ED-4DB2-BD59-A6C34878D82A}">
                    <a16:rowId xmlns:a16="http://schemas.microsoft.com/office/drawing/2014/main" val="10002"/>
                  </a:ext>
                </a:extLst>
              </a:tr>
              <a:tr h="370840">
                <a:tc>
                  <a:txBody>
                    <a:bodyPr/>
                    <a:lstStyle/>
                    <a:p>
                      <a:pPr algn="ctr"/>
                      <a:r>
                        <a:rPr lang="en-IN" dirty="0"/>
                        <a:t>45</a:t>
                      </a:r>
                    </a:p>
                  </a:txBody>
                  <a:tcPr/>
                </a:tc>
                <a:tc>
                  <a:txBody>
                    <a:bodyPr/>
                    <a:lstStyle/>
                    <a:p>
                      <a:pPr algn="ctr"/>
                      <a:r>
                        <a:rPr lang="en-IN" dirty="0"/>
                        <a:t>4.94</a:t>
                      </a:r>
                    </a:p>
                  </a:txBody>
                  <a:tcPr/>
                </a:tc>
                <a:extLst>
                  <a:ext uri="{0D108BD9-81ED-4DB2-BD59-A6C34878D82A}">
                    <a16:rowId xmlns:a16="http://schemas.microsoft.com/office/drawing/2014/main" val="10003"/>
                  </a:ext>
                </a:extLst>
              </a:tr>
              <a:tr h="370840">
                <a:tc>
                  <a:txBody>
                    <a:bodyPr/>
                    <a:lstStyle/>
                    <a:p>
                      <a:pPr algn="ctr"/>
                      <a:r>
                        <a:rPr lang="en-IN" dirty="0"/>
                        <a:t>53</a:t>
                      </a:r>
                    </a:p>
                  </a:txBody>
                  <a:tcPr/>
                </a:tc>
                <a:tc>
                  <a:txBody>
                    <a:bodyPr/>
                    <a:lstStyle/>
                    <a:p>
                      <a:pPr algn="ctr"/>
                      <a:r>
                        <a:rPr lang="en-IN" dirty="0"/>
                        <a:t>3.57</a:t>
                      </a:r>
                    </a:p>
                  </a:txBody>
                  <a:tcPr/>
                </a:tc>
                <a:extLst>
                  <a:ext uri="{0D108BD9-81ED-4DB2-BD59-A6C34878D82A}">
                    <a16:rowId xmlns:a16="http://schemas.microsoft.com/office/drawing/2014/main" val="10004"/>
                  </a:ext>
                </a:extLst>
              </a:tr>
              <a:tr h="370840">
                <a:tc>
                  <a:txBody>
                    <a:bodyPr/>
                    <a:lstStyle/>
                    <a:p>
                      <a:pPr algn="ctr"/>
                      <a:r>
                        <a:rPr lang="en-IN" dirty="0"/>
                        <a:t>                                        </a:t>
                      </a:r>
                    </a:p>
                  </a:txBody>
                  <a:tcPr/>
                </a:tc>
                <a:tc>
                  <a:txBody>
                    <a:bodyPr/>
                    <a:lstStyle/>
                    <a:p>
                      <a:pPr algn="ctr"/>
                      <a:r>
                        <a:rPr lang="en-IN" dirty="0"/>
                        <a:t>Total  =  94.98</a:t>
                      </a:r>
                    </a:p>
                  </a:txBody>
                  <a:tcPr/>
                </a:tc>
                <a:extLst>
                  <a:ext uri="{0D108BD9-81ED-4DB2-BD59-A6C34878D82A}">
                    <a16:rowId xmlns:a16="http://schemas.microsoft.com/office/drawing/2014/main" val="10005"/>
                  </a:ext>
                </a:extLst>
              </a:tr>
            </a:tbl>
          </a:graphicData>
        </a:graphic>
      </p:graphicFrame>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250807" y="1599085"/>
            <a:ext cx="2460851" cy="3096345"/>
          </a:xfrm>
          <a:prstGeom prst="rect">
            <a:avLst/>
          </a:prstGeom>
        </p:spPr>
      </p:pic>
      <p:sp>
        <p:nvSpPr>
          <p:cNvPr id="8" name="TextBox 7"/>
          <p:cNvSpPr txBox="1"/>
          <p:nvPr/>
        </p:nvSpPr>
        <p:spPr>
          <a:xfrm>
            <a:off x="9941420" y="1556792"/>
            <a:ext cx="729687" cy="2862322"/>
          </a:xfrm>
          <a:prstGeom prst="rect">
            <a:avLst/>
          </a:prstGeom>
          <a:noFill/>
        </p:spPr>
        <p:txBody>
          <a:bodyPr wrap="none" rtlCol="0">
            <a:spAutoFit/>
          </a:bodyPr>
          <a:lstStyle/>
          <a:p>
            <a:r>
              <a:rPr lang="en-IN" dirty="0"/>
              <a:t>53µm</a:t>
            </a:r>
          </a:p>
          <a:p>
            <a:endParaRPr lang="en-IN" dirty="0"/>
          </a:p>
          <a:p>
            <a:r>
              <a:rPr lang="en-IN" dirty="0"/>
              <a:t>45µm</a:t>
            </a:r>
          </a:p>
          <a:p>
            <a:endParaRPr lang="en-IN" dirty="0"/>
          </a:p>
          <a:p>
            <a:r>
              <a:rPr lang="en-IN" dirty="0"/>
              <a:t>37µm</a:t>
            </a:r>
          </a:p>
          <a:p>
            <a:endParaRPr lang="en-IN" dirty="0"/>
          </a:p>
          <a:p>
            <a:r>
              <a:rPr lang="en-IN" dirty="0"/>
              <a:t>25µm</a:t>
            </a:r>
          </a:p>
          <a:p>
            <a:endParaRPr lang="en-IN" dirty="0"/>
          </a:p>
          <a:p>
            <a:endParaRPr lang="en-IN" dirty="0"/>
          </a:p>
          <a:p>
            <a:endParaRPr lang="en-IN" dirty="0"/>
          </a:p>
        </p:txBody>
      </p:sp>
      <p:cxnSp>
        <p:nvCxnSpPr>
          <p:cNvPr id="16" name="Straight Arrow Connector 15"/>
          <p:cNvCxnSpPr/>
          <p:nvPr/>
        </p:nvCxnSpPr>
        <p:spPr>
          <a:xfrm flipH="1">
            <a:off x="9192347" y="1916832"/>
            <a:ext cx="864094" cy="93610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9" name="Straight Arrow Connector 18"/>
          <p:cNvCxnSpPr/>
          <p:nvPr/>
        </p:nvCxnSpPr>
        <p:spPr>
          <a:xfrm flipH="1">
            <a:off x="9192347" y="2426904"/>
            <a:ext cx="925806" cy="60362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p:nvPr/>
        </p:nvCxnSpPr>
        <p:spPr>
          <a:xfrm flipH="1">
            <a:off x="9192347" y="2852936"/>
            <a:ext cx="864094" cy="39630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9192347" y="3410873"/>
            <a:ext cx="864094"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326304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44CE94-C1C5-8184-D900-BCABF0F8C793}"/>
              </a:ext>
            </a:extLst>
          </p:cNvPr>
          <p:cNvSpPr>
            <a:spLocks noGrp="1"/>
          </p:cNvSpPr>
          <p:nvPr>
            <p:ph idx="1"/>
          </p:nvPr>
        </p:nvSpPr>
        <p:spPr>
          <a:xfrm>
            <a:off x="911424" y="404665"/>
            <a:ext cx="9127926" cy="5772299"/>
          </a:xfrm>
        </p:spPr>
        <p:txBody>
          <a:bodyPr>
            <a:normAutofit/>
          </a:bodyPr>
          <a:lstStyle/>
          <a:p>
            <a:r>
              <a:rPr lang="en-US" sz="2600" b="1" dirty="0">
                <a:solidFill>
                  <a:schemeClr val="accent1"/>
                </a:solidFill>
              </a:rPr>
              <a:t>Particle size distribution of powder : </a:t>
            </a:r>
          </a:p>
          <a:p>
            <a:pPr marL="0" indent="0">
              <a:buNone/>
            </a:pPr>
            <a:endParaRPr lang="en-IN" sz="2200" b="1" dirty="0">
              <a:solidFill>
                <a:schemeClr val="accent1"/>
              </a:solidFill>
            </a:endParaRPr>
          </a:p>
        </p:txBody>
      </p:sp>
      <p:sp>
        <p:nvSpPr>
          <p:cNvPr id="4" name="Slide Number Placeholder 3">
            <a:extLst>
              <a:ext uri="{FF2B5EF4-FFF2-40B4-BE49-F238E27FC236}">
                <a16:creationId xmlns:a16="http://schemas.microsoft.com/office/drawing/2014/main" id="{62732BD2-0344-0F71-2313-6E5645AC837D}"/>
              </a:ext>
            </a:extLst>
          </p:cNvPr>
          <p:cNvSpPr>
            <a:spLocks noGrp="1"/>
          </p:cNvSpPr>
          <p:nvPr>
            <p:ph type="sldNum" sz="quarter" idx="12"/>
          </p:nvPr>
        </p:nvSpPr>
        <p:spPr/>
        <p:txBody>
          <a:bodyPr/>
          <a:lstStyle/>
          <a:p>
            <a:fld id="{5E3C3D1C-4552-4D63-98B8-254854841BC5}" type="slidenum">
              <a:rPr lang="en-IN" smtClean="0"/>
              <a:t>27</a:t>
            </a:fld>
            <a:endParaRPr lang="en-IN"/>
          </a:p>
        </p:txBody>
      </p:sp>
      <p:graphicFrame>
        <p:nvGraphicFramePr>
          <p:cNvPr id="5" name="Chart 4">
            <a:extLst>
              <a:ext uri="{FF2B5EF4-FFF2-40B4-BE49-F238E27FC236}">
                <a16:creationId xmlns:a16="http://schemas.microsoft.com/office/drawing/2014/main" id="{B1027D82-EFDF-CA72-2D09-3A3722C29408}"/>
              </a:ext>
            </a:extLst>
          </p:cNvPr>
          <p:cNvGraphicFramePr/>
          <p:nvPr>
            <p:extLst>
              <p:ext uri="{D42A27DB-BD31-4B8C-83A1-F6EECF244321}">
                <p14:modId xmlns:p14="http://schemas.microsoft.com/office/powerpoint/2010/main" val="4033992087"/>
              </p:ext>
            </p:extLst>
          </p:nvPr>
        </p:nvGraphicFramePr>
        <p:xfrm>
          <a:off x="1135390" y="1521649"/>
          <a:ext cx="4411402" cy="2693956"/>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a:extLst>
              <a:ext uri="{FF2B5EF4-FFF2-40B4-BE49-F238E27FC236}">
                <a16:creationId xmlns:a16="http://schemas.microsoft.com/office/drawing/2014/main" id="{E2A8C2E6-8110-3E6F-062E-6D47836473C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9524" y="1223982"/>
            <a:ext cx="3789049" cy="2841536"/>
          </a:xfrm>
          <a:prstGeom prst="rect">
            <a:avLst/>
          </a:prstGeom>
          <a:noFill/>
          <a:ln>
            <a:noFill/>
          </a:ln>
        </p:spPr>
      </p:pic>
      <p:sp>
        <p:nvSpPr>
          <p:cNvPr id="8" name="TextBox 7">
            <a:extLst>
              <a:ext uri="{FF2B5EF4-FFF2-40B4-BE49-F238E27FC236}">
                <a16:creationId xmlns:a16="http://schemas.microsoft.com/office/drawing/2014/main" id="{67584DD0-9151-1791-953B-4C1F73D70095}"/>
              </a:ext>
            </a:extLst>
          </p:cNvPr>
          <p:cNvSpPr txBox="1"/>
          <p:nvPr/>
        </p:nvSpPr>
        <p:spPr>
          <a:xfrm>
            <a:off x="2999656" y="4163567"/>
            <a:ext cx="1368152" cy="369332"/>
          </a:xfrm>
          <a:prstGeom prst="rect">
            <a:avLst/>
          </a:prstGeom>
          <a:noFill/>
        </p:spPr>
        <p:txBody>
          <a:bodyPr wrap="square" rtlCol="0">
            <a:spAutoFit/>
          </a:bodyPr>
          <a:lstStyle/>
          <a:p>
            <a:pPr algn="ctr"/>
            <a:r>
              <a:rPr lang="en-US" dirty="0"/>
              <a:t>a)</a:t>
            </a:r>
            <a:endParaRPr lang="en-IN" dirty="0"/>
          </a:p>
        </p:txBody>
      </p:sp>
      <p:sp>
        <p:nvSpPr>
          <p:cNvPr id="14" name="TextBox 13">
            <a:extLst>
              <a:ext uri="{FF2B5EF4-FFF2-40B4-BE49-F238E27FC236}">
                <a16:creationId xmlns:a16="http://schemas.microsoft.com/office/drawing/2014/main" id="{FB50CC87-F77B-C068-4E1A-83F17202E408}"/>
              </a:ext>
            </a:extLst>
          </p:cNvPr>
          <p:cNvSpPr txBox="1"/>
          <p:nvPr/>
        </p:nvSpPr>
        <p:spPr>
          <a:xfrm>
            <a:off x="2306123" y="4925272"/>
            <a:ext cx="6442273" cy="646331"/>
          </a:xfrm>
          <a:prstGeom prst="rect">
            <a:avLst/>
          </a:prstGeom>
          <a:noFill/>
        </p:spPr>
        <p:txBody>
          <a:bodyPr wrap="square" rtlCol="0">
            <a:spAutoFit/>
          </a:bodyPr>
          <a:lstStyle/>
          <a:p>
            <a:pPr algn="ctr"/>
            <a:r>
              <a:rPr lang="en-US" dirty="0"/>
              <a:t>Fig.9 a)</a:t>
            </a:r>
            <a:r>
              <a:rPr lang="en-IN" dirty="0">
                <a:solidFill>
                  <a:srgbClr val="00B050"/>
                </a:solidFill>
                <a:latin typeface="Calibri" panose="020F0502020204030204" pitchFamily="34" charset="0"/>
                <a:ea typeface="Calibri" panose="020F0502020204030204" pitchFamily="34" charset="0"/>
                <a:cs typeface="Times New Roman" panose="02020603050405020304" pitchFamily="18" charset="0"/>
              </a:rPr>
              <a:t> </a:t>
            </a:r>
            <a:r>
              <a:rPr lang="en-IN" dirty="0">
                <a:latin typeface="Calibri" panose="020F0502020204030204" pitchFamily="34" charset="0"/>
                <a:ea typeface="Calibri" panose="020F0502020204030204" pitchFamily="34" charset="0"/>
                <a:cs typeface="Times New Roman" panose="02020603050405020304" pitchFamily="18" charset="0"/>
              </a:rPr>
              <a:t>Particle size distribution of pure copper powder b) SEM image of copper at 1000X</a:t>
            </a:r>
            <a:endParaRPr lang="en-IN" dirty="0"/>
          </a:p>
        </p:txBody>
      </p:sp>
      <p:sp>
        <p:nvSpPr>
          <p:cNvPr id="2" name="TextBox 1">
            <a:extLst>
              <a:ext uri="{FF2B5EF4-FFF2-40B4-BE49-F238E27FC236}">
                <a16:creationId xmlns:a16="http://schemas.microsoft.com/office/drawing/2014/main" id="{76C36700-EE59-4AF2-306C-342F1D9B2B26}"/>
              </a:ext>
            </a:extLst>
          </p:cNvPr>
          <p:cNvSpPr txBox="1"/>
          <p:nvPr/>
        </p:nvSpPr>
        <p:spPr>
          <a:xfrm>
            <a:off x="521972" y="1203100"/>
            <a:ext cx="2743200" cy="369332"/>
          </a:xfrm>
          <a:prstGeom prst="rect">
            <a:avLst/>
          </a:prstGeom>
          <a:noFill/>
        </p:spPr>
        <p:txBody>
          <a:bodyPr wrap="square" rtlCol="0">
            <a:spAutoFit/>
          </a:bodyPr>
          <a:lstStyle/>
          <a:p>
            <a:r>
              <a:rPr lang="en-US" dirty="0"/>
              <a:t>Avg. Particle  Size = 35 µm</a:t>
            </a:r>
            <a:endParaRPr lang="en-IN" dirty="0"/>
          </a:p>
        </p:txBody>
      </p:sp>
      <p:sp>
        <p:nvSpPr>
          <p:cNvPr id="10" name="TextBox 9">
            <a:extLst>
              <a:ext uri="{FF2B5EF4-FFF2-40B4-BE49-F238E27FC236}">
                <a16:creationId xmlns:a16="http://schemas.microsoft.com/office/drawing/2014/main" id="{CFD8990B-25F1-AA6B-2D8E-51A801341054}"/>
              </a:ext>
            </a:extLst>
          </p:cNvPr>
          <p:cNvSpPr txBox="1"/>
          <p:nvPr/>
        </p:nvSpPr>
        <p:spPr>
          <a:xfrm>
            <a:off x="7709972" y="4281581"/>
            <a:ext cx="1368152" cy="369332"/>
          </a:xfrm>
          <a:prstGeom prst="rect">
            <a:avLst/>
          </a:prstGeom>
          <a:noFill/>
        </p:spPr>
        <p:txBody>
          <a:bodyPr wrap="square" rtlCol="0">
            <a:spAutoFit/>
          </a:bodyPr>
          <a:lstStyle/>
          <a:p>
            <a:pPr algn="ctr"/>
            <a:r>
              <a:rPr lang="en-US" dirty="0"/>
              <a:t>b)</a:t>
            </a:r>
            <a:endParaRPr lang="en-IN" dirty="0"/>
          </a:p>
        </p:txBody>
      </p:sp>
    </p:spTree>
    <p:extLst>
      <p:ext uri="{BB962C8B-B14F-4D97-AF65-F5344CB8AC3E}">
        <p14:creationId xmlns:p14="http://schemas.microsoft.com/office/powerpoint/2010/main" val="52972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C5EA06-1E84-8708-E36A-5AB6D977ED0B}"/>
              </a:ext>
            </a:extLst>
          </p:cNvPr>
          <p:cNvSpPr>
            <a:spLocks noGrp="1"/>
          </p:cNvSpPr>
          <p:nvPr>
            <p:ph idx="1"/>
          </p:nvPr>
        </p:nvSpPr>
        <p:spPr>
          <a:xfrm>
            <a:off x="767408" y="260649"/>
            <a:ext cx="10586392" cy="5916315"/>
          </a:xfrm>
        </p:spPr>
        <p:txBody>
          <a:bodyPr>
            <a:noAutofit/>
          </a:bodyPr>
          <a:lstStyle/>
          <a:p>
            <a:r>
              <a:rPr lang="en-IN" sz="2600" b="1" dirty="0">
                <a:solidFill>
                  <a:schemeClr val="accent1"/>
                </a:solidFill>
              </a:rPr>
              <a:t>Density and Porosity :</a:t>
            </a:r>
          </a:p>
          <a:p>
            <a:pPr marL="457200" indent="-457200" algn="just">
              <a:buFont typeface="+mj-lt"/>
              <a:buAutoNum type="arabicPeriod"/>
            </a:pPr>
            <a:r>
              <a:rPr lang="en-US" sz="2600" dirty="0"/>
              <a:t>The density of sintered sample depends on laser </a:t>
            </a:r>
            <a:r>
              <a:rPr lang="en-US" sz="2600" dirty="0">
                <a:solidFill>
                  <a:srgbClr val="FF0000"/>
                </a:solidFill>
              </a:rPr>
              <a:t>power density </a:t>
            </a:r>
            <a:r>
              <a:rPr lang="en-US" sz="2600" dirty="0"/>
              <a:t>and </a:t>
            </a:r>
            <a:r>
              <a:rPr lang="en-US" sz="2600" dirty="0">
                <a:solidFill>
                  <a:srgbClr val="FF0000"/>
                </a:solidFill>
              </a:rPr>
              <a:t>interaction time</a:t>
            </a:r>
            <a:r>
              <a:rPr lang="en-US" sz="2600" dirty="0"/>
              <a:t>.</a:t>
            </a:r>
          </a:p>
          <a:p>
            <a:pPr marL="457200" indent="-457200" algn="just">
              <a:buFont typeface="+mj-lt"/>
              <a:buAutoNum type="arabicPeriod"/>
            </a:pPr>
            <a:r>
              <a:rPr lang="en-US" sz="2600" dirty="0"/>
              <a:t>The difference in density of cladding is due to the presence of porosities in the sample.</a:t>
            </a:r>
          </a:p>
          <a:p>
            <a:pPr marL="0" indent="0" algn="just">
              <a:buNone/>
            </a:pPr>
            <a:r>
              <a:rPr lang="en-US" sz="2600" dirty="0"/>
              <a:t>        The presence of porosity can be attributed to two reasons </a:t>
            </a:r>
            <a:r>
              <a:rPr lang="en-US" sz="2600" dirty="0" err="1"/>
              <a:t>ie</a:t>
            </a:r>
            <a:r>
              <a:rPr lang="en-US" sz="2600" dirty="0"/>
              <a:t>.</a:t>
            </a:r>
          </a:p>
          <a:p>
            <a:pPr algn="just"/>
            <a:r>
              <a:rPr lang="en-US" sz="2600" dirty="0"/>
              <a:t> </a:t>
            </a:r>
            <a:r>
              <a:rPr lang="en-US" sz="2600" dirty="0">
                <a:solidFill>
                  <a:schemeClr val="accent2"/>
                </a:solidFill>
              </a:rPr>
              <a:t>Improper melting or heating of the substrate and clad layer </a:t>
            </a:r>
            <a:r>
              <a:rPr lang="en-US" sz="2600" dirty="0"/>
              <a:t>-  </a:t>
            </a:r>
            <a:r>
              <a:rPr lang="en-US" sz="2600" dirty="0">
                <a:solidFill>
                  <a:srgbClr val="FF0000"/>
                </a:solidFill>
              </a:rPr>
              <a:t>oxidation</a:t>
            </a:r>
            <a:r>
              <a:rPr lang="en-US" sz="2600" dirty="0"/>
              <a:t> of the powder which produces </a:t>
            </a:r>
            <a:r>
              <a:rPr lang="en-US" sz="2600" dirty="0">
                <a:solidFill>
                  <a:srgbClr val="FF0000"/>
                </a:solidFill>
              </a:rPr>
              <a:t>spherical holes</a:t>
            </a:r>
            <a:r>
              <a:rPr lang="en-US" sz="2600" dirty="0"/>
              <a:t>.</a:t>
            </a:r>
          </a:p>
          <a:p>
            <a:pPr algn="just"/>
            <a:r>
              <a:rPr lang="en-US" sz="2600" dirty="0"/>
              <a:t> </a:t>
            </a:r>
            <a:r>
              <a:rPr lang="en-US" sz="2600" dirty="0">
                <a:solidFill>
                  <a:schemeClr val="accent2"/>
                </a:solidFill>
              </a:rPr>
              <a:t>Delay in melt pool formation of a substrate- </a:t>
            </a:r>
            <a:r>
              <a:rPr lang="en-US" sz="2600" dirty="0"/>
              <a:t>The </a:t>
            </a:r>
            <a:r>
              <a:rPr lang="en-US" sz="2600" dirty="0">
                <a:solidFill>
                  <a:srgbClr val="FF0000"/>
                </a:solidFill>
              </a:rPr>
              <a:t>energy</a:t>
            </a:r>
            <a:r>
              <a:rPr lang="en-US" sz="2600" dirty="0"/>
              <a:t> incident on the surface normal to the incident beam is </a:t>
            </a:r>
            <a:r>
              <a:rPr lang="en-US" sz="2600" dirty="0">
                <a:solidFill>
                  <a:srgbClr val="FF0000"/>
                </a:solidFill>
              </a:rPr>
              <a:t>insufficient</a:t>
            </a:r>
            <a:r>
              <a:rPr lang="en-US" sz="2600" dirty="0"/>
              <a:t> to re-melt both the previous track and the substrate.</a:t>
            </a:r>
          </a:p>
          <a:p>
            <a:pPr marL="457200" indent="-457200" algn="just">
              <a:buFont typeface="+mj-lt"/>
              <a:buAutoNum type="arabicPeriod" startAt="3"/>
            </a:pPr>
            <a:r>
              <a:rPr lang="en-US" sz="2600" dirty="0"/>
              <a:t>When the scanning speed increases, due to lower interaction time and improper melting, a melt pool will not form causing the porosity to increase.</a:t>
            </a:r>
          </a:p>
          <a:p>
            <a:pPr marL="457200" indent="-457200" algn="just">
              <a:buFont typeface="+mj-lt"/>
              <a:buAutoNum type="arabicPeriod" startAt="3"/>
            </a:pPr>
            <a:r>
              <a:rPr lang="en-US" sz="2600" dirty="0"/>
              <a:t>For lower laser power also low melting will happen which results in poor adhesion and porosity.</a:t>
            </a:r>
          </a:p>
          <a:p>
            <a:pPr marL="0" indent="0">
              <a:buNone/>
            </a:pPr>
            <a:endParaRPr lang="en-US" sz="2600" dirty="0"/>
          </a:p>
          <a:p>
            <a:pPr marL="457200" indent="-457200">
              <a:buFont typeface="+mj-lt"/>
              <a:buAutoNum type="arabicPeriod" startAt="3"/>
            </a:pPr>
            <a:endParaRPr lang="en-IN" sz="2600" dirty="0"/>
          </a:p>
        </p:txBody>
      </p:sp>
      <p:sp>
        <p:nvSpPr>
          <p:cNvPr id="4" name="Slide Number Placeholder 3">
            <a:extLst>
              <a:ext uri="{FF2B5EF4-FFF2-40B4-BE49-F238E27FC236}">
                <a16:creationId xmlns:a16="http://schemas.microsoft.com/office/drawing/2014/main" id="{C20CAF08-D168-93A8-8CF6-A3CB08377A22}"/>
              </a:ext>
            </a:extLst>
          </p:cNvPr>
          <p:cNvSpPr>
            <a:spLocks noGrp="1"/>
          </p:cNvSpPr>
          <p:nvPr>
            <p:ph type="sldNum" sz="quarter" idx="12"/>
          </p:nvPr>
        </p:nvSpPr>
        <p:spPr/>
        <p:txBody>
          <a:bodyPr/>
          <a:lstStyle/>
          <a:p>
            <a:fld id="{5E3C3D1C-4552-4D63-98B8-254854841BC5}" type="slidenum">
              <a:rPr lang="en-IN" smtClean="0"/>
              <a:t>28</a:t>
            </a:fld>
            <a:endParaRPr lang="en-IN"/>
          </a:p>
        </p:txBody>
      </p:sp>
    </p:spTree>
    <p:extLst>
      <p:ext uri="{BB962C8B-B14F-4D97-AF65-F5344CB8AC3E}">
        <p14:creationId xmlns:p14="http://schemas.microsoft.com/office/powerpoint/2010/main" val="324106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C11BCCB4-8E4B-D548-8C13-83A8F8F2F8E8}"/>
              </a:ext>
            </a:extLst>
          </p:cNvPr>
          <p:cNvGraphicFramePr>
            <a:graphicFrameLocks noGrp="1"/>
          </p:cNvGraphicFramePr>
          <p:nvPr>
            <p:ph idx="1"/>
            <p:extLst>
              <p:ext uri="{D42A27DB-BD31-4B8C-83A1-F6EECF244321}">
                <p14:modId xmlns:p14="http://schemas.microsoft.com/office/powerpoint/2010/main" val="1277509560"/>
              </p:ext>
            </p:extLst>
          </p:nvPr>
        </p:nvGraphicFramePr>
        <p:xfrm>
          <a:off x="2152650" y="404814"/>
          <a:ext cx="3439294" cy="2952179"/>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CE6FC170-3F19-CD4C-A7C2-1714DA84CC80}"/>
              </a:ext>
            </a:extLst>
          </p:cNvPr>
          <p:cNvSpPr>
            <a:spLocks noGrp="1"/>
          </p:cNvSpPr>
          <p:nvPr>
            <p:ph type="sldNum" sz="quarter" idx="12"/>
          </p:nvPr>
        </p:nvSpPr>
        <p:spPr/>
        <p:txBody>
          <a:bodyPr/>
          <a:lstStyle/>
          <a:p>
            <a:fld id="{5E3C3D1C-4552-4D63-98B8-254854841BC5}" type="slidenum">
              <a:rPr lang="en-IN" smtClean="0"/>
              <a:t>29</a:t>
            </a:fld>
            <a:endParaRPr lang="en-IN"/>
          </a:p>
        </p:txBody>
      </p:sp>
      <p:graphicFrame>
        <p:nvGraphicFramePr>
          <p:cNvPr id="6" name="Chart 5">
            <a:extLst>
              <a:ext uri="{FF2B5EF4-FFF2-40B4-BE49-F238E27FC236}">
                <a16:creationId xmlns:a16="http://schemas.microsoft.com/office/drawing/2014/main" id="{29D3F333-5609-CB57-3CF3-33956B483522}"/>
              </a:ext>
            </a:extLst>
          </p:cNvPr>
          <p:cNvGraphicFramePr/>
          <p:nvPr>
            <p:extLst>
              <p:ext uri="{D42A27DB-BD31-4B8C-83A1-F6EECF244321}">
                <p14:modId xmlns:p14="http://schemas.microsoft.com/office/powerpoint/2010/main" val="2711338086"/>
              </p:ext>
            </p:extLst>
          </p:nvPr>
        </p:nvGraphicFramePr>
        <p:xfrm>
          <a:off x="5951984" y="404813"/>
          <a:ext cx="3590652" cy="29521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BFC2D97E-E666-A17D-C4DA-F3726DB393B6}"/>
              </a:ext>
            </a:extLst>
          </p:cNvPr>
          <p:cNvGraphicFramePr/>
          <p:nvPr>
            <p:extLst>
              <p:ext uri="{D42A27DB-BD31-4B8C-83A1-F6EECF244321}">
                <p14:modId xmlns:p14="http://schemas.microsoft.com/office/powerpoint/2010/main" val="449690262"/>
              </p:ext>
            </p:extLst>
          </p:nvPr>
        </p:nvGraphicFramePr>
        <p:xfrm>
          <a:off x="2137247" y="3878538"/>
          <a:ext cx="3267819" cy="28382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44F964C1-9BB2-AA86-947C-F2193DA098FE}"/>
              </a:ext>
            </a:extLst>
          </p:cNvPr>
          <p:cNvGraphicFramePr/>
          <p:nvPr>
            <p:extLst>
              <p:ext uri="{D42A27DB-BD31-4B8C-83A1-F6EECF244321}">
                <p14:modId xmlns:p14="http://schemas.microsoft.com/office/powerpoint/2010/main" val="4237142824"/>
              </p:ext>
            </p:extLst>
          </p:nvPr>
        </p:nvGraphicFramePr>
        <p:xfrm>
          <a:off x="6199139" y="3873076"/>
          <a:ext cx="3267819" cy="2838202"/>
        </p:xfrm>
        <a:graphic>
          <a:graphicData uri="http://schemas.openxmlformats.org/drawingml/2006/chart">
            <c:chart xmlns:c="http://schemas.openxmlformats.org/drawingml/2006/chart" xmlns:r="http://schemas.openxmlformats.org/officeDocument/2006/relationships" r:id="rId5"/>
          </a:graphicData>
        </a:graphic>
      </p:graphicFrame>
      <p:sp>
        <p:nvSpPr>
          <p:cNvPr id="2" name="TextBox 1">
            <a:extLst>
              <a:ext uri="{FF2B5EF4-FFF2-40B4-BE49-F238E27FC236}">
                <a16:creationId xmlns:a16="http://schemas.microsoft.com/office/drawing/2014/main" id="{35EE5360-25A6-663E-E150-43DB475913A2}"/>
              </a:ext>
            </a:extLst>
          </p:cNvPr>
          <p:cNvSpPr txBox="1"/>
          <p:nvPr/>
        </p:nvSpPr>
        <p:spPr>
          <a:xfrm>
            <a:off x="2711625" y="3316344"/>
            <a:ext cx="2693441" cy="369332"/>
          </a:xfrm>
          <a:prstGeom prst="rect">
            <a:avLst/>
          </a:prstGeom>
          <a:noFill/>
        </p:spPr>
        <p:txBody>
          <a:bodyPr wrap="square" rtlCol="0">
            <a:spAutoFit/>
          </a:bodyPr>
          <a:lstStyle/>
          <a:p>
            <a:r>
              <a:rPr lang="en-IN" dirty="0"/>
              <a:t>Fig.10 Power vs Porosity </a:t>
            </a:r>
          </a:p>
        </p:txBody>
      </p:sp>
      <p:sp>
        <p:nvSpPr>
          <p:cNvPr id="3" name="TextBox 2">
            <a:extLst>
              <a:ext uri="{FF2B5EF4-FFF2-40B4-BE49-F238E27FC236}">
                <a16:creationId xmlns:a16="http://schemas.microsoft.com/office/drawing/2014/main" id="{78811071-873D-003C-E2A3-ED4E589056CD}"/>
              </a:ext>
            </a:extLst>
          </p:cNvPr>
          <p:cNvSpPr txBox="1"/>
          <p:nvPr/>
        </p:nvSpPr>
        <p:spPr>
          <a:xfrm>
            <a:off x="6600058" y="3316344"/>
            <a:ext cx="3302618" cy="369332"/>
          </a:xfrm>
          <a:prstGeom prst="rect">
            <a:avLst/>
          </a:prstGeom>
          <a:noFill/>
        </p:spPr>
        <p:txBody>
          <a:bodyPr wrap="square" rtlCol="0">
            <a:spAutoFit/>
          </a:bodyPr>
          <a:lstStyle/>
          <a:p>
            <a:pPr algn="ctr"/>
            <a:r>
              <a:rPr lang="en-IN" dirty="0"/>
              <a:t>Fig.11 Power vs Relative Density </a:t>
            </a:r>
          </a:p>
        </p:txBody>
      </p:sp>
      <p:sp>
        <p:nvSpPr>
          <p:cNvPr id="9" name="TextBox 8">
            <a:extLst>
              <a:ext uri="{FF2B5EF4-FFF2-40B4-BE49-F238E27FC236}">
                <a16:creationId xmlns:a16="http://schemas.microsoft.com/office/drawing/2014/main" id="{A3F8336A-B636-1EDF-EF00-627CFC8CB4DC}"/>
              </a:ext>
            </a:extLst>
          </p:cNvPr>
          <p:cNvSpPr txBox="1"/>
          <p:nvPr/>
        </p:nvSpPr>
        <p:spPr>
          <a:xfrm>
            <a:off x="2653347" y="6325545"/>
            <a:ext cx="2693441" cy="369332"/>
          </a:xfrm>
          <a:prstGeom prst="rect">
            <a:avLst/>
          </a:prstGeom>
          <a:noFill/>
        </p:spPr>
        <p:txBody>
          <a:bodyPr wrap="square" rtlCol="0">
            <a:spAutoFit/>
          </a:bodyPr>
          <a:lstStyle/>
          <a:p>
            <a:r>
              <a:rPr lang="en-IN" dirty="0"/>
              <a:t>Fig.12 Speed vs Porosity </a:t>
            </a:r>
          </a:p>
        </p:txBody>
      </p:sp>
      <p:sp>
        <p:nvSpPr>
          <p:cNvPr id="10" name="TextBox 9">
            <a:extLst>
              <a:ext uri="{FF2B5EF4-FFF2-40B4-BE49-F238E27FC236}">
                <a16:creationId xmlns:a16="http://schemas.microsoft.com/office/drawing/2014/main" id="{ED89DB0A-D026-4A83-95D3-C55807DD75AE}"/>
              </a:ext>
            </a:extLst>
          </p:cNvPr>
          <p:cNvSpPr txBox="1"/>
          <p:nvPr/>
        </p:nvSpPr>
        <p:spPr>
          <a:xfrm>
            <a:off x="6596075" y="6319279"/>
            <a:ext cx="3302617" cy="369332"/>
          </a:xfrm>
          <a:prstGeom prst="rect">
            <a:avLst/>
          </a:prstGeom>
          <a:noFill/>
        </p:spPr>
        <p:txBody>
          <a:bodyPr wrap="square" rtlCol="0">
            <a:spAutoFit/>
          </a:bodyPr>
          <a:lstStyle/>
          <a:p>
            <a:r>
              <a:rPr lang="en-IN" dirty="0"/>
              <a:t>Fig.13 Speed vs Relative Density  </a:t>
            </a:r>
          </a:p>
        </p:txBody>
      </p:sp>
    </p:spTree>
    <p:extLst>
      <p:ext uri="{BB962C8B-B14F-4D97-AF65-F5344CB8AC3E}">
        <p14:creationId xmlns:p14="http://schemas.microsoft.com/office/powerpoint/2010/main" val="2569383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7856"/>
            <a:ext cx="10802416" cy="548640"/>
          </a:xfrm>
          <a:solidFill>
            <a:schemeClr val="accent1"/>
          </a:solidFill>
        </p:spPr>
        <p:txBody>
          <a:bodyPr>
            <a:normAutofit fontScale="90000"/>
          </a:bodyPr>
          <a:lstStyle/>
          <a:p>
            <a:r>
              <a:rPr lang="en-US" dirty="0"/>
              <a:t>MOTIVATION</a:t>
            </a:r>
            <a:endParaRPr lang="en-IN" dirty="0"/>
          </a:p>
        </p:txBody>
      </p:sp>
      <p:sp>
        <p:nvSpPr>
          <p:cNvPr id="3" name="Content Placeholder 2"/>
          <p:cNvSpPr>
            <a:spLocks noGrp="1"/>
          </p:cNvSpPr>
          <p:nvPr>
            <p:ph idx="1"/>
          </p:nvPr>
        </p:nvSpPr>
        <p:spPr>
          <a:xfrm>
            <a:off x="479984" y="731908"/>
            <a:ext cx="11160632" cy="6297491"/>
          </a:xfrm>
        </p:spPr>
        <p:txBody>
          <a:bodyPr>
            <a:noAutofit/>
          </a:bodyPr>
          <a:lstStyle/>
          <a:p>
            <a:pPr algn="just">
              <a:buFont typeface="Wingdings" pitchFamily="2" charset="2"/>
              <a:buChar char="§"/>
            </a:pPr>
            <a:r>
              <a:rPr lang="en-US" sz="2500" dirty="0"/>
              <a:t>In industries such as aerospace, Petro-chemistry, and automotive, many parts of the various machinery in nature are exposed to high temperatures and high pressures, which causes them to </a:t>
            </a:r>
            <a:r>
              <a:rPr lang="en-US" sz="2500" dirty="0">
                <a:solidFill>
                  <a:srgbClr val="FF0000"/>
                </a:solidFill>
              </a:rPr>
              <a:t>age and rust </a:t>
            </a:r>
            <a:r>
              <a:rPr lang="en-US" sz="2500" dirty="0"/>
              <a:t>[</a:t>
            </a:r>
            <a:r>
              <a:rPr lang="en-US" sz="2500" dirty="0">
                <a:solidFill>
                  <a:srgbClr val="FF0000"/>
                </a:solidFill>
              </a:rPr>
              <a:t>1</a:t>
            </a:r>
            <a:r>
              <a:rPr lang="en-US" sz="2500" dirty="0"/>
              <a:t>]. </a:t>
            </a:r>
            <a:r>
              <a:rPr lang="en-IN" sz="2500" dirty="0"/>
              <a:t>They are widely used in applications that need room temperature and </a:t>
            </a:r>
            <a:r>
              <a:rPr lang="en-IN" sz="2500" dirty="0">
                <a:solidFill>
                  <a:srgbClr val="FF0000"/>
                </a:solidFill>
              </a:rPr>
              <a:t>high-temperature corrosion resistance.</a:t>
            </a:r>
          </a:p>
          <a:p>
            <a:pPr algn="just">
              <a:buFont typeface="Wingdings" pitchFamily="2" charset="2"/>
              <a:buChar char="§"/>
            </a:pPr>
            <a:r>
              <a:rPr lang="en-US" sz="2500" dirty="0"/>
              <a:t>The laser-cladding technique can provide a very promising way to </a:t>
            </a:r>
            <a:r>
              <a:rPr lang="en-US" sz="2500" dirty="0">
                <a:solidFill>
                  <a:srgbClr val="FF0000"/>
                </a:solidFill>
              </a:rPr>
              <a:t>restore the geometry and structural integrity </a:t>
            </a:r>
            <a:r>
              <a:rPr lang="en-US" sz="2500" dirty="0"/>
              <a:t>of parts affected by corrosion cracks and wear damage[</a:t>
            </a:r>
            <a:r>
              <a:rPr lang="en-US" sz="2500" dirty="0">
                <a:solidFill>
                  <a:srgbClr val="FF0000"/>
                </a:solidFill>
              </a:rPr>
              <a:t>2</a:t>
            </a:r>
            <a:r>
              <a:rPr lang="en-US" sz="2500" dirty="0"/>
              <a:t>].</a:t>
            </a:r>
          </a:p>
          <a:p>
            <a:pPr algn="just">
              <a:buFont typeface="Wingdings" pitchFamily="2" charset="2"/>
              <a:buChar char="§"/>
            </a:pPr>
            <a:r>
              <a:rPr lang="en-US" sz="2500" dirty="0"/>
              <a:t>Pure copper is widely used in heat exchangers, heat pipes, electro circuits, and mechanical parts due to its excellent properties such as high thermal conductivity and high electrical conductivity. </a:t>
            </a:r>
          </a:p>
          <a:p>
            <a:pPr marL="0" indent="0" algn="just">
              <a:buNone/>
            </a:pPr>
            <a:endParaRPr lang="en-IN" sz="2500" dirty="0"/>
          </a:p>
          <a:p>
            <a:pPr marL="0" indent="0" algn="just">
              <a:buNone/>
            </a:pPr>
            <a:endParaRPr lang="en-IN" sz="2500" dirty="0"/>
          </a:p>
        </p:txBody>
      </p:sp>
      <p:sp>
        <p:nvSpPr>
          <p:cNvPr id="4" name="Slide Number Placeholder 3"/>
          <p:cNvSpPr>
            <a:spLocks noGrp="1"/>
          </p:cNvSpPr>
          <p:nvPr>
            <p:ph type="sldNum" sz="quarter" idx="12"/>
          </p:nvPr>
        </p:nvSpPr>
        <p:spPr/>
        <p:txBody>
          <a:bodyPr/>
          <a:lstStyle/>
          <a:p>
            <a:fld id="{5E3C3D1C-4552-4D63-98B8-254854841BC5}" type="slidenum">
              <a:rPr lang="en-IN" smtClean="0"/>
              <a:t>3</a:t>
            </a:fld>
            <a:endParaRPr lang="en-IN" dirty="0"/>
          </a:p>
        </p:txBody>
      </p:sp>
      <p:pic>
        <p:nvPicPr>
          <p:cNvPr id="5" name="Picture 4">
            <a:extLst>
              <a:ext uri="{FF2B5EF4-FFF2-40B4-BE49-F238E27FC236}">
                <a16:creationId xmlns:a16="http://schemas.microsoft.com/office/drawing/2014/main" id="{0950A11E-3D88-05B0-44AB-B2BC1F1A509F}"/>
              </a:ext>
            </a:extLst>
          </p:cNvPr>
          <p:cNvPicPr>
            <a:picLocks noChangeAspect="1"/>
          </p:cNvPicPr>
          <p:nvPr/>
        </p:nvPicPr>
        <p:blipFill>
          <a:blip r:embed="rId3"/>
          <a:stretch>
            <a:fillRect/>
          </a:stretch>
        </p:blipFill>
        <p:spPr>
          <a:xfrm>
            <a:off x="2135560" y="5013176"/>
            <a:ext cx="2267409" cy="1507827"/>
          </a:xfrm>
          <a:prstGeom prst="rect">
            <a:avLst/>
          </a:prstGeom>
        </p:spPr>
      </p:pic>
      <p:pic>
        <p:nvPicPr>
          <p:cNvPr id="1030" name="Picture 6" descr="Image">
            <a:extLst>
              <a:ext uri="{FF2B5EF4-FFF2-40B4-BE49-F238E27FC236}">
                <a16:creationId xmlns:a16="http://schemas.microsoft.com/office/drawing/2014/main" id="{88F61752-A312-FA1B-3E11-6D8DBB012B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63952" y="4544402"/>
            <a:ext cx="3977604" cy="19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475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9C9BA8B5-D7AF-7184-59F3-0D325D327E45}"/>
              </a:ext>
            </a:extLst>
          </p:cNvPr>
          <p:cNvGraphicFramePr>
            <a:graphicFrameLocks noGrp="1"/>
          </p:cNvGraphicFramePr>
          <p:nvPr>
            <p:ph idx="1"/>
            <p:extLst>
              <p:ext uri="{D42A27DB-BD31-4B8C-83A1-F6EECF244321}">
                <p14:modId xmlns:p14="http://schemas.microsoft.com/office/powerpoint/2010/main" val="9002088"/>
              </p:ext>
            </p:extLst>
          </p:nvPr>
        </p:nvGraphicFramePr>
        <p:xfrm>
          <a:off x="2152650" y="260649"/>
          <a:ext cx="3655318" cy="2974975"/>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179F5312-0C1C-73CB-331A-AD796D425D81}"/>
              </a:ext>
            </a:extLst>
          </p:cNvPr>
          <p:cNvSpPr>
            <a:spLocks noGrp="1"/>
          </p:cNvSpPr>
          <p:nvPr>
            <p:ph type="sldNum" sz="quarter" idx="12"/>
          </p:nvPr>
        </p:nvSpPr>
        <p:spPr/>
        <p:txBody>
          <a:bodyPr/>
          <a:lstStyle/>
          <a:p>
            <a:fld id="{5E3C3D1C-4552-4D63-98B8-254854841BC5}" type="slidenum">
              <a:rPr lang="en-IN" smtClean="0"/>
              <a:t>30</a:t>
            </a:fld>
            <a:endParaRPr lang="en-IN"/>
          </a:p>
        </p:txBody>
      </p:sp>
      <p:graphicFrame>
        <p:nvGraphicFramePr>
          <p:cNvPr id="6" name="Chart 5">
            <a:extLst>
              <a:ext uri="{FF2B5EF4-FFF2-40B4-BE49-F238E27FC236}">
                <a16:creationId xmlns:a16="http://schemas.microsoft.com/office/drawing/2014/main" id="{F9C099E1-9DE2-5C45-5E16-ECB3D78535E2}"/>
              </a:ext>
            </a:extLst>
          </p:cNvPr>
          <p:cNvGraphicFramePr/>
          <p:nvPr>
            <p:extLst>
              <p:ext uri="{D42A27DB-BD31-4B8C-83A1-F6EECF244321}">
                <p14:modId xmlns:p14="http://schemas.microsoft.com/office/powerpoint/2010/main" val="480527214"/>
              </p:ext>
            </p:extLst>
          </p:nvPr>
        </p:nvGraphicFramePr>
        <p:xfrm>
          <a:off x="6096000" y="260649"/>
          <a:ext cx="3655318" cy="29749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3D6AF598-3ABE-E2C9-1304-E724EFF1E96B}"/>
              </a:ext>
            </a:extLst>
          </p:cNvPr>
          <p:cNvGraphicFramePr/>
          <p:nvPr>
            <p:extLst>
              <p:ext uri="{D42A27DB-BD31-4B8C-83A1-F6EECF244321}">
                <p14:modId xmlns:p14="http://schemas.microsoft.com/office/powerpoint/2010/main" val="31807210"/>
              </p:ext>
            </p:extLst>
          </p:nvPr>
        </p:nvGraphicFramePr>
        <p:xfrm>
          <a:off x="2576153" y="3585342"/>
          <a:ext cx="2808312" cy="259228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2356234D-9314-5CF4-2583-DF2E183471D1}"/>
              </a:ext>
            </a:extLst>
          </p:cNvPr>
          <p:cNvGraphicFramePr/>
          <p:nvPr>
            <p:extLst>
              <p:ext uri="{D42A27DB-BD31-4B8C-83A1-F6EECF244321}">
                <p14:modId xmlns:p14="http://schemas.microsoft.com/office/powerpoint/2010/main" val="244761753"/>
              </p:ext>
            </p:extLst>
          </p:nvPr>
        </p:nvGraphicFramePr>
        <p:xfrm>
          <a:off x="6411491" y="3630852"/>
          <a:ext cx="2808312" cy="259228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E5273279-F7C7-B6FE-72D5-FF17A6777C83}"/>
              </a:ext>
            </a:extLst>
          </p:cNvPr>
          <p:cNvSpPr txBox="1"/>
          <p:nvPr/>
        </p:nvSpPr>
        <p:spPr>
          <a:xfrm>
            <a:off x="6461226" y="3095948"/>
            <a:ext cx="3500933" cy="646331"/>
          </a:xfrm>
          <a:prstGeom prst="rect">
            <a:avLst/>
          </a:prstGeom>
          <a:noFill/>
        </p:spPr>
        <p:txBody>
          <a:bodyPr wrap="square" rtlCol="0">
            <a:spAutoFit/>
          </a:bodyPr>
          <a:lstStyle/>
          <a:p>
            <a:pPr algn="ctr"/>
            <a:r>
              <a:rPr lang="en-IN" dirty="0"/>
              <a:t>Fig.15 Hatch space vs Relative Density </a:t>
            </a:r>
          </a:p>
        </p:txBody>
      </p:sp>
      <p:sp>
        <p:nvSpPr>
          <p:cNvPr id="9" name="TextBox 8">
            <a:extLst>
              <a:ext uri="{FF2B5EF4-FFF2-40B4-BE49-F238E27FC236}">
                <a16:creationId xmlns:a16="http://schemas.microsoft.com/office/drawing/2014/main" id="{062A6279-0428-4F31-3E16-E4DAA3CD963F}"/>
              </a:ext>
            </a:extLst>
          </p:cNvPr>
          <p:cNvSpPr txBox="1"/>
          <p:nvPr/>
        </p:nvSpPr>
        <p:spPr>
          <a:xfrm>
            <a:off x="2229843" y="3087993"/>
            <a:ext cx="3500933" cy="369332"/>
          </a:xfrm>
          <a:prstGeom prst="rect">
            <a:avLst/>
          </a:prstGeom>
          <a:noFill/>
        </p:spPr>
        <p:txBody>
          <a:bodyPr wrap="square" rtlCol="0">
            <a:spAutoFit/>
          </a:bodyPr>
          <a:lstStyle/>
          <a:p>
            <a:pPr algn="ctr"/>
            <a:r>
              <a:rPr lang="en-IN" dirty="0"/>
              <a:t>Fig.14 Hatch space vs Porosity </a:t>
            </a:r>
          </a:p>
        </p:txBody>
      </p:sp>
      <p:sp>
        <p:nvSpPr>
          <p:cNvPr id="10" name="TextBox 9">
            <a:extLst>
              <a:ext uri="{FF2B5EF4-FFF2-40B4-BE49-F238E27FC236}">
                <a16:creationId xmlns:a16="http://schemas.microsoft.com/office/drawing/2014/main" id="{5D2298F5-B117-26CF-199A-9B284C02081D}"/>
              </a:ext>
            </a:extLst>
          </p:cNvPr>
          <p:cNvSpPr txBox="1"/>
          <p:nvPr/>
        </p:nvSpPr>
        <p:spPr>
          <a:xfrm>
            <a:off x="2576154" y="6100004"/>
            <a:ext cx="3204357" cy="369332"/>
          </a:xfrm>
          <a:prstGeom prst="rect">
            <a:avLst/>
          </a:prstGeom>
          <a:noFill/>
        </p:spPr>
        <p:txBody>
          <a:bodyPr wrap="square" rtlCol="0">
            <a:spAutoFit/>
          </a:bodyPr>
          <a:lstStyle/>
          <a:p>
            <a:r>
              <a:rPr lang="en-IN" dirty="0"/>
              <a:t>Fig.16 Scan strategy vs Porosity </a:t>
            </a:r>
          </a:p>
        </p:txBody>
      </p:sp>
      <p:sp>
        <p:nvSpPr>
          <p:cNvPr id="11" name="TextBox 10">
            <a:extLst>
              <a:ext uri="{FF2B5EF4-FFF2-40B4-BE49-F238E27FC236}">
                <a16:creationId xmlns:a16="http://schemas.microsoft.com/office/drawing/2014/main" id="{0A9C7E32-7C5D-145F-A5A1-3DAE4C30FB53}"/>
              </a:ext>
            </a:extLst>
          </p:cNvPr>
          <p:cNvSpPr txBox="1"/>
          <p:nvPr/>
        </p:nvSpPr>
        <p:spPr>
          <a:xfrm>
            <a:off x="6411492" y="6100004"/>
            <a:ext cx="3835337" cy="369332"/>
          </a:xfrm>
          <a:prstGeom prst="rect">
            <a:avLst/>
          </a:prstGeom>
          <a:noFill/>
        </p:spPr>
        <p:txBody>
          <a:bodyPr wrap="square" rtlCol="0">
            <a:spAutoFit/>
          </a:bodyPr>
          <a:lstStyle/>
          <a:p>
            <a:r>
              <a:rPr lang="en-IN" dirty="0"/>
              <a:t>Fig.17 Scan strategy vs Relative Density </a:t>
            </a:r>
          </a:p>
        </p:txBody>
      </p:sp>
    </p:spTree>
    <p:extLst>
      <p:ext uri="{BB962C8B-B14F-4D97-AF65-F5344CB8AC3E}">
        <p14:creationId xmlns:p14="http://schemas.microsoft.com/office/powerpoint/2010/main" val="6141886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11789-7D30-12E9-6345-55AAC2BFC3DA}"/>
              </a:ext>
            </a:extLst>
          </p:cNvPr>
          <p:cNvSpPr>
            <a:spLocks noGrp="1"/>
          </p:cNvSpPr>
          <p:nvPr>
            <p:ph type="title"/>
          </p:nvPr>
        </p:nvSpPr>
        <p:spPr>
          <a:xfrm>
            <a:off x="551384" y="260648"/>
            <a:ext cx="9487966" cy="720081"/>
          </a:xfrm>
        </p:spPr>
        <p:txBody>
          <a:bodyPr>
            <a:noAutofit/>
          </a:bodyPr>
          <a:lstStyle/>
          <a:p>
            <a:r>
              <a:rPr lang="en-IN" sz="2800" b="1" dirty="0"/>
              <a:t>Microhardness Test:-</a:t>
            </a:r>
            <a:br>
              <a:rPr lang="en-IN" sz="2800" b="1" dirty="0"/>
            </a:br>
            <a:endParaRPr lang="en-IN" sz="2800" dirty="0"/>
          </a:p>
        </p:txBody>
      </p:sp>
      <p:sp>
        <p:nvSpPr>
          <p:cNvPr id="3" name="Content Placeholder 2">
            <a:extLst>
              <a:ext uri="{FF2B5EF4-FFF2-40B4-BE49-F238E27FC236}">
                <a16:creationId xmlns:a16="http://schemas.microsoft.com/office/drawing/2014/main" id="{1FF7F53C-152E-9949-957A-001AC20607A1}"/>
              </a:ext>
            </a:extLst>
          </p:cNvPr>
          <p:cNvSpPr>
            <a:spLocks noGrp="1"/>
          </p:cNvSpPr>
          <p:nvPr>
            <p:ph idx="1"/>
          </p:nvPr>
        </p:nvSpPr>
        <p:spPr>
          <a:xfrm>
            <a:off x="551384" y="764704"/>
            <a:ext cx="10081119" cy="4351338"/>
          </a:xfrm>
        </p:spPr>
        <p:txBody>
          <a:bodyPr>
            <a:normAutofit/>
          </a:bodyPr>
          <a:lstStyle/>
          <a:p>
            <a:r>
              <a:rPr lang="en-IN" sz="2600" b="1" dirty="0">
                <a:solidFill>
                  <a:schemeClr val="accent1"/>
                </a:solidFill>
                <a:latin typeface="Calibri" panose="020F0502020204030204" pitchFamily="34" charset="0"/>
                <a:ea typeface="Calibri" panose="020F0502020204030204" pitchFamily="34" charset="0"/>
                <a:cs typeface="Times New Roman" panose="02020603050405020304" pitchFamily="18" charset="0"/>
              </a:rPr>
              <a:t>Effect of power and number of layer variations on the microhardness :</a:t>
            </a:r>
          </a:p>
          <a:p>
            <a:pPr marL="457200" indent="-457200">
              <a:buFont typeface="+mj-lt"/>
              <a:buAutoNum type="arabicPeriod"/>
            </a:pPr>
            <a:r>
              <a:rPr lang="en-US" sz="2600" dirty="0"/>
              <a:t>The highest microhardness was found to be near the substrate which can be attributed to the </a:t>
            </a:r>
            <a:r>
              <a:rPr lang="en-US" sz="2600" dirty="0">
                <a:solidFill>
                  <a:srgbClr val="FF0000"/>
                </a:solidFill>
              </a:rPr>
              <a:t>heat-affected zone </a:t>
            </a:r>
            <a:r>
              <a:rPr lang="en-US" sz="2600" dirty="0"/>
              <a:t>(HAZ). </a:t>
            </a:r>
          </a:p>
          <a:p>
            <a:pPr marL="457200" indent="-457200">
              <a:buFont typeface="+mj-lt"/>
              <a:buAutoNum type="arabicPeriod"/>
            </a:pPr>
            <a:r>
              <a:rPr lang="en-US" sz="2600" dirty="0"/>
              <a:t>The least microhardness was found at the interaction of the substrate and copper layer due to </a:t>
            </a:r>
            <a:r>
              <a:rPr lang="en-US" sz="2600" dirty="0">
                <a:solidFill>
                  <a:srgbClr val="FF0000"/>
                </a:solidFill>
              </a:rPr>
              <a:t>improper bonding.</a:t>
            </a:r>
          </a:p>
          <a:p>
            <a:pPr marL="457200" indent="-457200">
              <a:buFont typeface="+mj-lt"/>
              <a:buAutoNum type="arabicPeriod"/>
            </a:pPr>
            <a:r>
              <a:rPr lang="en-US" sz="2600" dirty="0"/>
              <a:t>It was observed that as the number of layers increases the hardness goes on decreasing which can be occurred due to the </a:t>
            </a:r>
            <a:r>
              <a:rPr lang="en-US" sz="2600" dirty="0">
                <a:solidFill>
                  <a:srgbClr val="FF0000"/>
                </a:solidFill>
              </a:rPr>
              <a:t>grain growth </a:t>
            </a:r>
            <a:r>
              <a:rPr lang="en-US" sz="2600" dirty="0"/>
              <a:t>of the previously deposited layer.</a:t>
            </a:r>
            <a:endParaRPr lang="en-IN" sz="2600" dirty="0"/>
          </a:p>
        </p:txBody>
      </p:sp>
      <p:sp>
        <p:nvSpPr>
          <p:cNvPr id="4" name="Slide Number Placeholder 3">
            <a:extLst>
              <a:ext uri="{FF2B5EF4-FFF2-40B4-BE49-F238E27FC236}">
                <a16:creationId xmlns:a16="http://schemas.microsoft.com/office/drawing/2014/main" id="{63976202-649B-38DB-90AC-F4691DCD645D}"/>
              </a:ext>
            </a:extLst>
          </p:cNvPr>
          <p:cNvSpPr>
            <a:spLocks noGrp="1"/>
          </p:cNvSpPr>
          <p:nvPr>
            <p:ph type="sldNum" sz="quarter" idx="12"/>
          </p:nvPr>
        </p:nvSpPr>
        <p:spPr/>
        <p:txBody>
          <a:bodyPr/>
          <a:lstStyle/>
          <a:p>
            <a:fld id="{5E3C3D1C-4552-4D63-98B8-254854841BC5}" type="slidenum">
              <a:rPr lang="en-IN" smtClean="0"/>
              <a:t>31</a:t>
            </a:fld>
            <a:endParaRPr lang="en-IN"/>
          </a:p>
        </p:txBody>
      </p:sp>
    </p:spTree>
    <p:extLst>
      <p:ext uri="{BB962C8B-B14F-4D97-AF65-F5344CB8AC3E}">
        <p14:creationId xmlns:p14="http://schemas.microsoft.com/office/powerpoint/2010/main" val="3855276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5F9D06-A293-9913-BFD5-782208911EBB}"/>
              </a:ext>
            </a:extLst>
          </p:cNvPr>
          <p:cNvSpPr>
            <a:spLocks noGrp="1"/>
          </p:cNvSpPr>
          <p:nvPr>
            <p:ph idx="1"/>
          </p:nvPr>
        </p:nvSpPr>
        <p:spPr>
          <a:xfrm>
            <a:off x="2152650" y="836712"/>
            <a:ext cx="7886700" cy="5760640"/>
          </a:xfrm>
        </p:spPr>
        <p:txBody>
          <a:bodyPr>
            <a:normAutofit/>
          </a:bodyPr>
          <a:lstStyle/>
          <a:p>
            <a:r>
              <a:rPr lang="en-IN"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rPr>
              <a:t>Effect of power and number of layer variations on the microhardness :</a:t>
            </a:r>
          </a:p>
          <a:p>
            <a:pPr marL="0" indent="0">
              <a:buNone/>
            </a:pPr>
            <a:endParaRPr lang="en-IN" sz="2200" b="1" dirty="0">
              <a:solidFill>
                <a:schemeClr val="accent1"/>
              </a:solidFill>
            </a:endParaRPr>
          </a:p>
        </p:txBody>
      </p:sp>
      <p:sp>
        <p:nvSpPr>
          <p:cNvPr id="4" name="Slide Number Placeholder 3">
            <a:extLst>
              <a:ext uri="{FF2B5EF4-FFF2-40B4-BE49-F238E27FC236}">
                <a16:creationId xmlns:a16="http://schemas.microsoft.com/office/drawing/2014/main" id="{8C7D24EC-6D94-8E7C-D1FA-29E48039DD0D}"/>
              </a:ext>
            </a:extLst>
          </p:cNvPr>
          <p:cNvSpPr>
            <a:spLocks noGrp="1"/>
          </p:cNvSpPr>
          <p:nvPr>
            <p:ph type="sldNum" sz="quarter" idx="12"/>
          </p:nvPr>
        </p:nvSpPr>
        <p:spPr/>
        <p:txBody>
          <a:bodyPr/>
          <a:lstStyle/>
          <a:p>
            <a:fld id="{5E3C3D1C-4552-4D63-98B8-254854841BC5}" type="slidenum">
              <a:rPr lang="en-IN" smtClean="0"/>
              <a:t>32</a:t>
            </a:fld>
            <a:endParaRPr lang="en-IN"/>
          </a:p>
        </p:txBody>
      </p:sp>
      <p:graphicFrame>
        <p:nvGraphicFramePr>
          <p:cNvPr id="5" name="Chart 4">
            <a:extLst>
              <a:ext uri="{FF2B5EF4-FFF2-40B4-BE49-F238E27FC236}">
                <a16:creationId xmlns:a16="http://schemas.microsoft.com/office/drawing/2014/main" id="{70FAAA71-817E-B875-836B-3A0F33851BDC}"/>
              </a:ext>
            </a:extLst>
          </p:cNvPr>
          <p:cNvGraphicFramePr/>
          <p:nvPr>
            <p:extLst>
              <p:ext uri="{D42A27DB-BD31-4B8C-83A1-F6EECF244321}">
                <p14:modId xmlns:p14="http://schemas.microsoft.com/office/powerpoint/2010/main" val="312308953"/>
              </p:ext>
            </p:extLst>
          </p:nvPr>
        </p:nvGraphicFramePr>
        <p:xfrm>
          <a:off x="1650859" y="1436571"/>
          <a:ext cx="4243705" cy="24841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C3C0A4C6-30A9-0BCA-2D4C-186F6320F1B0}"/>
              </a:ext>
            </a:extLst>
          </p:cNvPr>
          <p:cNvGraphicFramePr/>
          <p:nvPr>
            <p:extLst>
              <p:ext uri="{D42A27DB-BD31-4B8C-83A1-F6EECF244321}">
                <p14:modId xmlns:p14="http://schemas.microsoft.com/office/powerpoint/2010/main" val="2762277532"/>
              </p:ext>
            </p:extLst>
          </p:nvPr>
        </p:nvGraphicFramePr>
        <p:xfrm>
          <a:off x="6032537" y="1582114"/>
          <a:ext cx="4321810" cy="22510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6095E027-EDB4-E07B-0393-516253460E21}"/>
              </a:ext>
            </a:extLst>
          </p:cNvPr>
          <p:cNvGraphicFramePr/>
          <p:nvPr>
            <p:extLst>
              <p:ext uri="{D42A27DB-BD31-4B8C-83A1-F6EECF244321}">
                <p14:modId xmlns:p14="http://schemas.microsoft.com/office/powerpoint/2010/main" val="435326216"/>
              </p:ext>
            </p:extLst>
          </p:nvPr>
        </p:nvGraphicFramePr>
        <p:xfrm>
          <a:off x="1473944" y="4126488"/>
          <a:ext cx="4495799" cy="24124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C524D0C9-02A1-9F7A-E7C7-ECFCF2E83F63}"/>
              </a:ext>
            </a:extLst>
          </p:cNvPr>
          <p:cNvGraphicFramePr/>
          <p:nvPr>
            <p:extLst>
              <p:ext uri="{D42A27DB-BD31-4B8C-83A1-F6EECF244321}">
                <p14:modId xmlns:p14="http://schemas.microsoft.com/office/powerpoint/2010/main" val="3883185227"/>
              </p:ext>
            </p:extLst>
          </p:nvPr>
        </p:nvGraphicFramePr>
        <p:xfrm>
          <a:off x="6141609" y="4207162"/>
          <a:ext cx="4546666" cy="2251075"/>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Box 8">
            <a:extLst>
              <a:ext uri="{FF2B5EF4-FFF2-40B4-BE49-F238E27FC236}">
                <a16:creationId xmlns:a16="http://schemas.microsoft.com/office/drawing/2014/main" id="{1F181CDA-2903-1938-034A-F62151388B9A}"/>
              </a:ext>
            </a:extLst>
          </p:cNvPr>
          <p:cNvSpPr txBox="1"/>
          <p:nvPr/>
        </p:nvSpPr>
        <p:spPr>
          <a:xfrm>
            <a:off x="2152650" y="116633"/>
            <a:ext cx="7759774" cy="461665"/>
          </a:xfrm>
          <a:prstGeom prst="rect">
            <a:avLst/>
          </a:prstGeom>
          <a:noFill/>
        </p:spPr>
        <p:txBody>
          <a:bodyPr wrap="square" rtlCol="0">
            <a:spAutoFit/>
          </a:bodyPr>
          <a:lstStyle/>
          <a:p>
            <a:r>
              <a:rPr lang="en-IN" sz="2400" b="1" dirty="0"/>
              <a:t>Microhardness Test:-</a:t>
            </a:r>
          </a:p>
        </p:txBody>
      </p:sp>
      <p:sp>
        <p:nvSpPr>
          <p:cNvPr id="2" name="TextBox 1">
            <a:extLst>
              <a:ext uri="{FF2B5EF4-FFF2-40B4-BE49-F238E27FC236}">
                <a16:creationId xmlns:a16="http://schemas.microsoft.com/office/drawing/2014/main" id="{9CE2C25F-301F-5BF2-785E-24F1C9A68C40}"/>
              </a:ext>
            </a:extLst>
          </p:cNvPr>
          <p:cNvSpPr txBox="1"/>
          <p:nvPr/>
        </p:nvSpPr>
        <p:spPr>
          <a:xfrm>
            <a:off x="1974695" y="3752500"/>
            <a:ext cx="3596032" cy="369332"/>
          </a:xfrm>
          <a:prstGeom prst="rect">
            <a:avLst/>
          </a:prstGeom>
          <a:noFill/>
        </p:spPr>
        <p:txBody>
          <a:bodyPr wrap="square" rtlCol="0">
            <a:spAutoFit/>
          </a:bodyPr>
          <a:lstStyle/>
          <a:p>
            <a:pPr algn="ctr"/>
            <a:r>
              <a:rPr lang="en-IN" dirty="0"/>
              <a:t>Fig.18 1L sample graph </a:t>
            </a:r>
          </a:p>
        </p:txBody>
      </p:sp>
      <p:sp>
        <p:nvSpPr>
          <p:cNvPr id="11" name="TextBox 10">
            <a:extLst>
              <a:ext uri="{FF2B5EF4-FFF2-40B4-BE49-F238E27FC236}">
                <a16:creationId xmlns:a16="http://schemas.microsoft.com/office/drawing/2014/main" id="{D50498D8-6F27-9912-A14D-47019D854837}"/>
              </a:ext>
            </a:extLst>
          </p:cNvPr>
          <p:cNvSpPr txBox="1"/>
          <p:nvPr/>
        </p:nvSpPr>
        <p:spPr>
          <a:xfrm>
            <a:off x="6406038" y="3780142"/>
            <a:ext cx="3596032" cy="369332"/>
          </a:xfrm>
          <a:prstGeom prst="rect">
            <a:avLst/>
          </a:prstGeom>
          <a:noFill/>
        </p:spPr>
        <p:txBody>
          <a:bodyPr wrap="square" rtlCol="0">
            <a:spAutoFit/>
          </a:bodyPr>
          <a:lstStyle/>
          <a:p>
            <a:pPr algn="ctr"/>
            <a:r>
              <a:rPr lang="en-IN" dirty="0"/>
              <a:t>Fig.19 2L sample graph </a:t>
            </a:r>
          </a:p>
        </p:txBody>
      </p:sp>
      <p:sp>
        <p:nvSpPr>
          <p:cNvPr id="12" name="TextBox 11">
            <a:extLst>
              <a:ext uri="{FF2B5EF4-FFF2-40B4-BE49-F238E27FC236}">
                <a16:creationId xmlns:a16="http://schemas.microsoft.com/office/drawing/2014/main" id="{E801FE72-03D3-325F-06E2-8E5AB2ED8D30}"/>
              </a:ext>
            </a:extLst>
          </p:cNvPr>
          <p:cNvSpPr txBox="1"/>
          <p:nvPr/>
        </p:nvSpPr>
        <p:spPr>
          <a:xfrm>
            <a:off x="1974695" y="6383466"/>
            <a:ext cx="3596032" cy="369332"/>
          </a:xfrm>
          <a:prstGeom prst="rect">
            <a:avLst/>
          </a:prstGeom>
          <a:noFill/>
        </p:spPr>
        <p:txBody>
          <a:bodyPr wrap="square" rtlCol="0">
            <a:spAutoFit/>
          </a:bodyPr>
          <a:lstStyle/>
          <a:p>
            <a:pPr algn="ctr"/>
            <a:r>
              <a:rPr lang="en-IN" dirty="0"/>
              <a:t>Fig.20 3L sample graph </a:t>
            </a:r>
          </a:p>
        </p:txBody>
      </p:sp>
      <p:sp>
        <p:nvSpPr>
          <p:cNvPr id="13" name="TextBox 12">
            <a:extLst>
              <a:ext uri="{FF2B5EF4-FFF2-40B4-BE49-F238E27FC236}">
                <a16:creationId xmlns:a16="http://schemas.microsoft.com/office/drawing/2014/main" id="{0592B5F8-5520-0E06-93F4-1DCA7C52D835}"/>
              </a:ext>
            </a:extLst>
          </p:cNvPr>
          <p:cNvSpPr txBox="1"/>
          <p:nvPr/>
        </p:nvSpPr>
        <p:spPr>
          <a:xfrm>
            <a:off x="6506284" y="6228020"/>
            <a:ext cx="3596032" cy="369332"/>
          </a:xfrm>
          <a:prstGeom prst="rect">
            <a:avLst/>
          </a:prstGeom>
          <a:noFill/>
        </p:spPr>
        <p:txBody>
          <a:bodyPr wrap="square" rtlCol="0">
            <a:spAutoFit/>
          </a:bodyPr>
          <a:lstStyle/>
          <a:p>
            <a:pPr algn="ctr"/>
            <a:r>
              <a:rPr lang="en-IN" dirty="0"/>
              <a:t>Fig.21 4L sample graph </a:t>
            </a:r>
          </a:p>
        </p:txBody>
      </p:sp>
    </p:spTree>
    <p:extLst>
      <p:ext uri="{BB962C8B-B14F-4D97-AF65-F5344CB8AC3E}">
        <p14:creationId xmlns:p14="http://schemas.microsoft.com/office/powerpoint/2010/main" val="2278227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EBBA25-A32C-2CFC-CEEF-E3AFA8C68B5A}"/>
              </a:ext>
            </a:extLst>
          </p:cNvPr>
          <p:cNvSpPr>
            <a:spLocks noGrp="1"/>
          </p:cNvSpPr>
          <p:nvPr>
            <p:ph idx="1"/>
          </p:nvPr>
        </p:nvSpPr>
        <p:spPr>
          <a:xfrm>
            <a:off x="838200" y="306333"/>
            <a:ext cx="10515600" cy="6584952"/>
          </a:xfrm>
        </p:spPr>
        <p:txBody>
          <a:bodyPr>
            <a:normAutofit lnSpcReduction="10000"/>
          </a:bodyPr>
          <a:lstStyle/>
          <a:p>
            <a:pPr algn="just">
              <a:defRPr/>
            </a:pPr>
            <a:r>
              <a:rPr lang="en-US" sz="2600" b="1" dirty="0">
                <a:solidFill>
                  <a:srgbClr val="4472C4"/>
                </a:solidFill>
                <a:latin typeface="Calibri"/>
              </a:rPr>
              <a:t>Effect of scanning speed on microhardness :</a:t>
            </a:r>
          </a:p>
          <a:p>
            <a:pPr marL="457200" indent="-457200" algn="just">
              <a:buFont typeface="+mj-lt"/>
              <a:buAutoNum type="arabicPeriod"/>
            </a:pPr>
            <a:r>
              <a:rPr lang="en-US" sz="2600" dirty="0"/>
              <a:t>Samples fabricated with a laser scanning speed of 8mm/ sec has the lowest hardness value, while sample fabricated with 13 mm/sec scanning speed has the highest hardness value. </a:t>
            </a:r>
          </a:p>
          <a:p>
            <a:pPr marL="457200" indent="-457200" algn="just">
              <a:buFont typeface="+mj-lt"/>
              <a:buAutoNum type="arabicPeriod"/>
            </a:pPr>
            <a:r>
              <a:rPr lang="en-US" sz="2600" dirty="0"/>
              <a:t>This increase in the hardness can be attributed to the </a:t>
            </a:r>
            <a:r>
              <a:rPr lang="en-US" sz="2600" dirty="0">
                <a:solidFill>
                  <a:srgbClr val="FF0000"/>
                </a:solidFill>
              </a:rPr>
              <a:t>grain refinement</a:t>
            </a:r>
            <a:r>
              <a:rPr lang="en-US" sz="2600" dirty="0"/>
              <a:t> because as the scanning speed increases interaction time of the beam with the surface decreases avoiding grain growth.</a:t>
            </a:r>
          </a:p>
          <a:p>
            <a:pPr algn="just"/>
            <a:r>
              <a:rPr lang="en-US" sz="2600" b="1" dirty="0">
                <a:solidFill>
                  <a:schemeClr val="accent1"/>
                </a:solidFill>
              </a:rPr>
              <a:t>Effect of hatch space on microhardness :</a:t>
            </a:r>
          </a:p>
          <a:p>
            <a:pPr marL="457200" indent="-457200" algn="just">
              <a:buFont typeface="+mj-lt"/>
              <a:buAutoNum type="arabicPeriod"/>
            </a:pPr>
            <a:r>
              <a:rPr lang="en-US" sz="2600" dirty="0"/>
              <a:t>With increasing the hatch space hardness showed a decreasing trend as the </a:t>
            </a:r>
            <a:r>
              <a:rPr lang="en-US" sz="2600" dirty="0">
                <a:solidFill>
                  <a:srgbClr val="FF0000"/>
                </a:solidFill>
              </a:rPr>
              <a:t>overlapping of the layer decreases </a:t>
            </a:r>
            <a:r>
              <a:rPr lang="en-US" sz="2600" dirty="0"/>
              <a:t>as hatch space increases.</a:t>
            </a:r>
          </a:p>
          <a:p>
            <a:pPr algn="just"/>
            <a:r>
              <a:rPr lang="en-US" sz="2600" b="1" dirty="0">
                <a:solidFill>
                  <a:schemeClr val="accent1"/>
                </a:solidFill>
              </a:rPr>
              <a:t>Effect of Scan strategy on microhardness:</a:t>
            </a:r>
            <a:endParaRPr lang="en-US" sz="2600" dirty="0"/>
          </a:p>
          <a:p>
            <a:pPr marL="457200" indent="-457200" algn="just">
              <a:buFont typeface="+mj-lt"/>
              <a:buAutoNum type="arabicPeriod"/>
            </a:pPr>
            <a:r>
              <a:rPr lang="en-US" sz="2600" dirty="0">
                <a:effectLst/>
                <a:ea typeface="Calibri" panose="020F0502020204030204" pitchFamily="34" charset="0"/>
                <a:cs typeface="Times New Roman" panose="02020603050405020304" pitchFamily="18" charset="0"/>
              </a:rPr>
              <a:t>From the results, it was found hardness for the </a:t>
            </a:r>
            <a:r>
              <a:rPr lang="en-US" sz="2600" dirty="0">
                <a:solidFill>
                  <a:srgbClr val="FF0000"/>
                </a:solidFill>
                <a:effectLst/>
                <a:ea typeface="Calibri" panose="020F0502020204030204" pitchFamily="34" charset="0"/>
                <a:cs typeface="Times New Roman" panose="02020603050405020304" pitchFamily="18" charset="0"/>
              </a:rPr>
              <a:t>horizontal scan strategy</a:t>
            </a:r>
            <a:r>
              <a:rPr lang="en-US" sz="2600" dirty="0">
                <a:effectLst/>
                <a:ea typeface="Calibri" panose="020F0502020204030204" pitchFamily="34" charset="0"/>
                <a:cs typeface="Times New Roman" panose="02020603050405020304" pitchFamily="18" charset="0"/>
              </a:rPr>
              <a:t> showed good results compared to vertical and diagonal scan strategies.</a:t>
            </a:r>
          </a:p>
          <a:p>
            <a:pPr marL="457200" indent="-457200" algn="just">
              <a:buFont typeface="+mj-lt"/>
              <a:buAutoNum type="arabicPeriod"/>
            </a:pPr>
            <a:r>
              <a:rPr lang="en-US" sz="2600" dirty="0">
                <a:effectLst/>
                <a:ea typeface="Calibri" panose="020F0502020204030204" pitchFamily="34" charset="0"/>
                <a:cs typeface="Times New Roman" panose="02020603050405020304" pitchFamily="18" charset="0"/>
              </a:rPr>
              <a:t>SDAS results showed a lower value for the horizontal scan strategy. </a:t>
            </a:r>
          </a:p>
          <a:p>
            <a:pPr marL="457200" indent="-457200" algn="just">
              <a:buFont typeface="+mj-lt"/>
              <a:buAutoNum type="arabicPeriod"/>
            </a:pPr>
            <a:r>
              <a:rPr lang="en-US" sz="2600" dirty="0">
                <a:effectLst/>
                <a:ea typeface="Calibri" panose="020F0502020204030204" pitchFamily="34" charset="0"/>
                <a:cs typeface="Times New Roman" panose="02020603050405020304" pitchFamily="18" charset="0"/>
              </a:rPr>
              <a:t>So it can be concluded that the horizontal scan strategy </a:t>
            </a:r>
            <a:r>
              <a:rPr lang="en-US" sz="2600" dirty="0">
                <a:solidFill>
                  <a:srgbClr val="FF0000"/>
                </a:solidFill>
                <a:effectLst/>
                <a:ea typeface="Calibri" panose="020F0502020204030204" pitchFamily="34" charset="0"/>
                <a:cs typeface="Times New Roman" panose="02020603050405020304" pitchFamily="18" charset="0"/>
              </a:rPr>
              <a:t>has faster cooling rates</a:t>
            </a:r>
            <a:r>
              <a:rPr lang="en-US" sz="2600" dirty="0">
                <a:effectLst/>
                <a:ea typeface="Calibri" panose="020F0502020204030204" pitchFamily="34" charset="0"/>
                <a:cs typeface="Times New Roman" panose="02020603050405020304" pitchFamily="18" charset="0"/>
              </a:rPr>
              <a:t> which resulted in finer grains and good microhardness.</a:t>
            </a:r>
            <a:endParaRPr lang="en-IN" sz="2600" dirty="0">
              <a:effectLst/>
              <a:ea typeface="Calibri" panose="020F0502020204030204" pitchFamily="34" charset="0"/>
              <a:cs typeface="Times New Roman" panose="02020603050405020304" pitchFamily="18" charset="0"/>
            </a:endParaRPr>
          </a:p>
          <a:p>
            <a:pPr marL="457200" indent="-457200">
              <a:buFont typeface="+mj-lt"/>
              <a:buAutoNum type="arabicPeriod"/>
            </a:pPr>
            <a:endParaRPr lang="en-US" sz="2200" dirty="0"/>
          </a:p>
        </p:txBody>
      </p:sp>
      <p:sp>
        <p:nvSpPr>
          <p:cNvPr id="4" name="Slide Number Placeholder 3">
            <a:extLst>
              <a:ext uri="{FF2B5EF4-FFF2-40B4-BE49-F238E27FC236}">
                <a16:creationId xmlns:a16="http://schemas.microsoft.com/office/drawing/2014/main" id="{E9F1FC32-DC76-05DE-3BA3-0084F41A9B83}"/>
              </a:ext>
            </a:extLst>
          </p:cNvPr>
          <p:cNvSpPr>
            <a:spLocks noGrp="1"/>
          </p:cNvSpPr>
          <p:nvPr>
            <p:ph type="sldNum" sz="quarter" idx="12"/>
          </p:nvPr>
        </p:nvSpPr>
        <p:spPr/>
        <p:txBody>
          <a:bodyPr/>
          <a:lstStyle/>
          <a:p>
            <a:fld id="{5E3C3D1C-4552-4D63-98B8-254854841BC5}" type="slidenum">
              <a:rPr lang="en-IN" smtClean="0"/>
              <a:t>33</a:t>
            </a:fld>
            <a:endParaRPr lang="en-IN" dirty="0"/>
          </a:p>
        </p:txBody>
      </p:sp>
    </p:spTree>
    <p:extLst>
      <p:ext uri="{BB962C8B-B14F-4D97-AF65-F5344CB8AC3E}">
        <p14:creationId xmlns:p14="http://schemas.microsoft.com/office/powerpoint/2010/main" val="2075394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5D4023-46E7-29EF-BF36-03D27FAF0774}"/>
              </a:ext>
            </a:extLst>
          </p:cNvPr>
          <p:cNvSpPr>
            <a:spLocks noGrp="1"/>
          </p:cNvSpPr>
          <p:nvPr>
            <p:ph idx="1"/>
          </p:nvPr>
        </p:nvSpPr>
        <p:spPr>
          <a:xfrm>
            <a:off x="838200" y="161198"/>
            <a:ext cx="8824020" cy="6460828"/>
          </a:xfrm>
        </p:spPr>
        <p:txBody>
          <a:bodyPr>
            <a:normAutofit/>
          </a:bodyPr>
          <a:lstStyle/>
          <a:p>
            <a:r>
              <a:rPr lang="en-US" sz="2200" b="1" dirty="0">
                <a:solidFill>
                  <a:schemeClr val="accent1"/>
                </a:solidFill>
              </a:rPr>
              <a:t>Effect of scanning speed on microhardness :</a:t>
            </a:r>
          </a:p>
          <a:p>
            <a:pPr marL="0" indent="0">
              <a:buNone/>
            </a:pPr>
            <a:endParaRPr lang="en-IN" sz="2200" b="1" dirty="0">
              <a:solidFill>
                <a:schemeClr val="accent1"/>
              </a:solidFill>
            </a:endParaRPr>
          </a:p>
          <a:p>
            <a:pPr marL="0" indent="0">
              <a:buNone/>
            </a:pPr>
            <a:endParaRPr lang="en-IN" sz="2200" b="1" dirty="0">
              <a:solidFill>
                <a:schemeClr val="accent1"/>
              </a:solidFill>
            </a:endParaRPr>
          </a:p>
          <a:p>
            <a:pPr marL="0" indent="0">
              <a:buNone/>
            </a:pPr>
            <a:endParaRPr lang="en-IN" sz="2200" b="1" dirty="0">
              <a:solidFill>
                <a:schemeClr val="accent1"/>
              </a:solidFill>
            </a:endParaRPr>
          </a:p>
          <a:p>
            <a:pPr marL="0" indent="0">
              <a:buNone/>
            </a:pPr>
            <a:endParaRPr lang="en-IN" sz="2200" b="1" dirty="0">
              <a:solidFill>
                <a:schemeClr val="accent1"/>
              </a:solidFill>
            </a:endParaRPr>
          </a:p>
          <a:p>
            <a:r>
              <a:rPr lang="en-US" sz="2200" b="1" dirty="0">
                <a:solidFill>
                  <a:schemeClr val="accent1"/>
                </a:solidFill>
              </a:rPr>
              <a:t>Effect of hatch space on microhardness :</a:t>
            </a:r>
          </a:p>
          <a:p>
            <a:endParaRPr lang="en-IN" sz="2200" b="1" dirty="0">
              <a:solidFill>
                <a:schemeClr val="accent1"/>
              </a:solidFill>
            </a:endParaRPr>
          </a:p>
        </p:txBody>
      </p:sp>
      <p:sp>
        <p:nvSpPr>
          <p:cNvPr id="4" name="Slide Number Placeholder 3">
            <a:extLst>
              <a:ext uri="{FF2B5EF4-FFF2-40B4-BE49-F238E27FC236}">
                <a16:creationId xmlns:a16="http://schemas.microsoft.com/office/drawing/2014/main" id="{3CFB9A2F-925E-44EF-C988-715407866625}"/>
              </a:ext>
            </a:extLst>
          </p:cNvPr>
          <p:cNvSpPr>
            <a:spLocks noGrp="1"/>
          </p:cNvSpPr>
          <p:nvPr>
            <p:ph type="sldNum" sz="quarter" idx="12"/>
          </p:nvPr>
        </p:nvSpPr>
        <p:spPr/>
        <p:txBody>
          <a:bodyPr/>
          <a:lstStyle/>
          <a:p>
            <a:fld id="{5E3C3D1C-4552-4D63-98B8-254854841BC5}" type="slidenum">
              <a:rPr lang="en-IN" smtClean="0"/>
              <a:t>34</a:t>
            </a:fld>
            <a:endParaRPr lang="en-IN"/>
          </a:p>
        </p:txBody>
      </p:sp>
      <p:graphicFrame>
        <p:nvGraphicFramePr>
          <p:cNvPr id="5" name="Chart 4">
            <a:extLst>
              <a:ext uri="{FF2B5EF4-FFF2-40B4-BE49-F238E27FC236}">
                <a16:creationId xmlns:a16="http://schemas.microsoft.com/office/drawing/2014/main" id="{D0B3B523-72DC-D4A7-2CE0-6D8B8398874F}"/>
              </a:ext>
            </a:extLst>
          </p:cNvPr>
          <p:cNvGraphicFramePr/>
          <p:nvPr>
            <p:extLst>
              <p:ext uri="{D42A27DB-BD31-4B8C-83A1-F6EECF244321}">
                <p14:modId xmlns:p14="http://schemas.microsoft.com/office/powerpoint/2010/main" val="1061267068"/>
              </p:ext>
            </p:extLst>
          </p:nvPr>
        </p:nvGraphicFramePr>
        <p:xfrm>
          <a:off x="3931228" y="359588"/>
          <a:ext cx="4329544" cy="20040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F10F692B-0281-F70B-F354-613A092BDBFE}"/>
              </a:ext>
            </a:extLst>
          </p:cNvPr>
          <p:cNvGraphicFramePr/>
          <p:nvPr>
            <p:extLst>
              <p:ext uri="{D42A27DB-BD31-4B8C-83A1-F6EECF244321}">
                <p14:modId xmlns:p14="http://schemas.microsoft.com/office/powerpoint/2010/main" val="1273357740"/>
              </p:ext>
            </p:extLst>
          </p:nvPr>
        </p:nvGraphicFramePr>
        <p:xfrm>
          <a:off x="3753131" y="2683155"/>
          <a:ext cx="4329544" cy="20040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7B85E087-94FE-A27A-600E-179209087889}"/>
              </a:ext>
            </a:extLst>
          </p:cNvPr>
          <p:cNvGraphicFramePr/>
          <p:nvPr>
            <p:extLst>
              <p:ext uri="{D42A27DB-BD31-4B8C-83A1-F6EECF244321}">
                <p14:modId xmlns:p14="http://schemas.microsoft.com/office/powerpoint/2010/main" val="1104028401"/>
              </p:ext>
            </p:extLst>
          </p:nvPr>
        </p:nvGraphicFramePr>
        <p:xfrm>
          <a:off x="4011615" y="5023986"/>
          <a:ext cx="3812577" cy="1840485"/>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0906F6D7-C6D2-3471-85EA-4431BE201EAD}"/>
              </a:ext>
            </a:extLst>
          </p:cNvPr>
          <p:cNvSpPr txBox="1"/>
          <p:nvPr/>
        </p:nvSpPr>
        <p:spPr>
          <a:xfrm>
            <a:off x="838200" y="4566097"/>
            <a:ext cx="5444725" cy="430887"/>
          </a:xfrm>
          <a:prstGeom prst="rect">
            <a:avLst/>
          </a:prstGeom>
          <a:noFill/>
        </p:spPr>
        <p:txBody>
          <a:bodyPr wrap="square">
            <a:spAutoFit/>
          </a:bodyPr>
          <a:lstStyle/>
          <a:p>
            <a:pPr marL="342900" indent="-342900">
              <a:buFont typeface="Arial" panose="020B0604020202020204" pitchFamily="34" charset="0"/>
              <a:buChar char="•"/>
            </a:pPr>
            <a:r>
              <a:rPr lang="en-US" sz="2200" b="1" dirty="0">
                <a:solidFill>
                  <a:schemeClr val="accent1"/>
                </a:solidFill>
              </a:rPr>
              <a:t>Effect of hatch space on microhardness :</a:t>
            </a:r>
          </a:p>
        </p:txBody>
      </p:sp>
    </p:spTree>
    <p:extLst>
      <p:ext uri="{BB962C8B-B14F-4D97-AF65-F5344CB8AC3E}">
        <p14:creationId xmlns:p14="http://schemas.microsoft.com/office/powerpoint/2010/main" val="246220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6CBDBD-610A-C0F4-2CBC-A2BBAED566E6}"/>
              </a:ext>
            </a:extLst>
          </p:cNvPr>
          <p:cNvSpPr>
            <a:spLocks noGrp="1"/>
          </p:cNvSpPr>
          <p:nvPr>
            <p:ph idx="1"/>
          </p:nvPr>
        </p:nvSpPr>
        <p:spPr>
          <a:xfrm>
            <a:off x="551384" y="955752"/>
            <a:ext cx="10802416" cy="5591646"/>
          </a:xfrm>
        </p:spPr>
        <p:txBody>
          <a:bodyPr>
            <a:normAutofit/>
          </a:bodyPr>
          <a:lstStyle/>
          <a:p>
            <a:r>
              <a:rPr lang="en-US" sz="2600" b="1" dirty="0">
                <a:solidFill>
                  <a:schemeClr val="accent1"/>
                </a:solidFill>
                <a:ea typeface="Calibri" panose="020F0502020204030204" pitchFamily="34" charset="0"/>
              </a:rPr>
              <a:t>Effect of laser power and the number of layers on bond shear strength</a:t>
            </a:r>
          </a:p>
          <a:p>
            <a:pPr marL="457200" indent="-457200">
              <a:buFont typeface="+mj-lt"/>
              <a:buAutoNum type="arabicPeriod"/>
            </a:pPr>
            <a:r>
              <a:rPr lang="en-US" sz="2600" dirty="0"/>
              <a:t>The strength showed an increasing trend with respect to laser power. But as the number of layers increased to 4 there was a slight drop in the strength.</a:t>
            </a:r>
          </a:p>
          <a:p>
            <a:pPr marL="457200" indent="-457200">
              <a:buFont typeface="+mj-lt"/>
              <a:buAutoNum type="arabicPeriod"/>
            </a:pPr>
            <a:r>
              <a:rPr lang="en-US" sz="2600" dirty="0"/>
              <a:t>This can be attributed to the </a:t>
            </a:r>
            <a:r>
              <a:rPr lang="en-US" sz="2600" dirty="0">
                <a:solidFill>
                  <a:srgbClr val="FF0000"/>
                </a:solidFill>
              </a:rPr>
              <a:t>coarser grain </a:t>
            </a:r>
            <a:r>
              <a:rPr lang="en-US" sz="2600" dirty="0"/>
              <a:t>structure formation at the bottom layers due to more heat interaction.</a:t>
            </a:r>
          </a:p>
          <a:p>
            <a:pPr marL="0" indent="0">
              <a:buNone/>
            </a:pPr>
            <a:endParaRPr lang="en-US" sz="2000" dirty="0"/>
          </a:p>
          <a:p>
            <a:pPr marL="457200" indent="-457200">
              <a:buFont typeface="+mj-lt"/>
              <a:buAutoNum type="arabicPeriod"/>
            </a:pPr>
            <a:endParaRPr lang="en-IN" sz="2000" dirty="0"/>
          </a:p>
        </p:txBody>
      </p:sp>
      <p:sp>
        <p:nvSpPr>
          <p:cNvPr id="4" name="Slide Number Placeholder 3">
            <a:extLst>
              <a:ext uri="{FF2B5EF4-FFF2-40B4-BE49-F238E27FC236}">
                <a16:creationId xmlns:a16="http://schemas.microsoft.com/office/drawing/2014/main" id="{1DD15706-1F6F-D314-9541-52D83A5827F6}"/>
              </a:ext>
            </a:extLst>
          </p:cNvPr>
          <p:cNvSpPr>
            <a:spLocks noGrp="1"/>
          </p:cNvSpPr>
          <p:nvPr>
            <p:ph type="sldNum" sz="quarter" idx="12"/>
          </p:nvPr>
        </p:nvSpPr>
        <p:spPr/>
        <p:txBody>
          <a:bodyPr/>
          <a:lstStyle/>
          <a:p>
            <a:fld id="{5E3C3D1C-4552-4D63-98B8-254854841BC5}" type="slidenum">
              <a:rPr lang="en-IN" smtClean="0"/>
              <a:t>35</a:t>
            </a:fld>
            <a:endParaRPr lang="en-IN"/>
          </a:p>
        </p:txBody>
      </p:sp>
      <p:sp>
        <p:nvSpPr>
          <p:cNvPr id="5" name="TextBox 4">
            <a:extLst>
              <a:ext uri="{FF2B5EF4-FFF2-40B4-BE49-F238E27FC236}">
                <a16:creationId xmlns:a16="http://schemas.microsoft.com/office/drawing/2014/main" id="{3BF03C53-ACF6-2DF4-DAAB-B53B12527AE0}"/>
              </a:ext>
            </a:extLst>
          </p:cNvPr>
          <p:cNvSpPr txBox="1"/>
          <p:nvPr/>
        </p:nvSpPr>
        <p:spPr>
          <a:xfrm>
            <a:off x="551384" y="267856"/>
            <a:ext cx="9461698" cy="523220"/>
          </a:xfrm>
          <a:prstGeom prst="rect">
            <a:avLst/>
          </a:prstGeom>
          <a:noFill/>
        </p:spPr>
        <p:txBody>
          <a:bodyPr wrap="square" rtlCol="0">
            <a:spAutoFit/>
          </a:bodyPr>
          <a:lstStyle/>
          <a:p>
            <a:r>
              <a:rPr lang="en-US" sz="2800" b="1" dirty="0">
                <a:latin typeface="+mj-lt"/>
              </a:rPr>
              <a:t>Bond shear strength test:</a:t>
            </a:r>
          </a:p>
        </p:txBody>
      </p:sp>
      <p:graphicFrame>
        <p:nvGraphicFramePr>
          <p:cNvPr id="6" name="Chart 5">
            <a:extLst>
              <a:ext uri="{FF2B5EF4-FFF2-40B4-BE49-F238E27FC236}">
                <a16:creationId xmlns:a16="http://schemas.microsoft.com/office/drawing/2014/main" id="{A64BDD9C-E694-488C-A632-147DB030777D}"/>
              </a:ext>
            </a:extLst>
          </p:cNvPr>
          <p:cNvGraphicFramePr/>
          <p:nvPr>
            <p:extLst>
              <p:ext uri="{D42A27DB-BD31-4B8C-83A1-F6EECF244321}">
                <p14:modId xmlns:p14="http://schemas.microsoft.com/office/powerpoint/2010/main" val="4054828979"/>
              </p:ext>
            </p:extLst>
          </p:nvPr>
        </p:nvGraphicFramePr>
        <p:xfrm>
          <a:off x="3749180" y="3284984"/>
          <a:ext cx="4606925" cy="2628900"/>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42414220-2F43-8D6E-8E97-6B57AC4B5666}"/>
              </a:ext>
            </a:extLst>
          </p:cNvPr>
          <p:cNvSpPr txBox="1"/>
          <p:nvPr/>
        </p:nvSpPr>
        <p:spPr>
          <a:xfrm>
            <a:off x="3749180" y="6165304"/>
            <a:ext cx="4939108" cy="369332"/>
          </a:xfrm>
          <a:prstGeom prst="rect">
            <a:avLst/>
          </a:prstGeom>
          <a:noFill/>
        </p:spPr>
        <p:txBody>
          <a:bodyPr wrap="square" rtlCol="0">
            <a:spAutoFit/>
          </a:bodyPr>
          <a:lstStyle/>
          <a:p>
            <a:r>
              <a:rPr lang="en-IN" dirty="0"/>
              <a:t>Fig.22 Laser power vs No. of Layers vs Max. Load</a:t>
            </a:r>
          </a:p>
        </p:txBody>
      </p:sp>
    </p:spTree>
    <p:extLst>
      <p:ext uri="{BB962C8B-B14F-4D97-AF65-F5344CB8AC3E}">
        <p14:creationId xmlns:p14="http://schemas.microsoft.com/office/powerpoint/2010/main" val="3352205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7B010E-6F86-65A7-BB75-B4172F677D21}"/>
              </a:ext>
            </a:extLst>
          </p:cNvPr>
          <p:cNvSpPr>
            <a:spLocks noGrp="1"/>
          </p:cNvSpPr>
          <p:nvPr>
            <p:ph idx="1"/>
          </p:nvPr>
        </p:nvSpPr>
        <p:spPr>
          <a:xfrm>
            <a:off x="551384" y="457232"/>
            <a:ext cx="10802416" cy="5400600"/>
          </a:xfrm>
        </p:spPr>
        <p:txBody>
          <a:bodyPr>
            <a:normAutofit/>
          </a:bodyPr>
          <a:lstStyle/>
          <a:p>
            <a:r>
              <a:rPr lang="en-US" sz="2600" b="1" dirty="0">
                <a:solidFill>
                  <a:schemeClr val="accent1"/>
                </a:solidFill>
                <a:ea typeface="Times New Roman" panose="02020603050405020304" pitchFamily="18" charset="0"/>
                <a:cs typeface="Times New Roman" panose="02020603050405020304" pitchFamily="18" charset="0"/>
              </a:rPr>
              <a:t>Effect of scan speed on bond shear strength :</a:t>
            </a:r>
            <a:endParaRPr lang="en-IN" sz="2600" b="1" dirty="0">
              <a:solidFill>
                <a:schemeClr val="accent1"/>
              </a:solidFill>
              <a:ea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600" dirty="0"/>
              <a:t>From the results mentioned in the fig below, it was observed that the maximum load taken before the shearing of the sample is 14.6 KN for the sample fabricated with 13 mm/sec scan speed, whereas for the sample produced with 8 mm/sec scan maximum load was 11.4 KN.</a:t>
            </a:r>
          </a:p>
          <a:p>
            <a:pPr marL="457200" indent="-457200" algn="just">
              <a:buFont typeface="+mj-lt"/>
              <a:buAutoNum type="arabicPeriod"/>
            </a:pPr>
            <a:r>
              <a:rPr lang="en-US" sz="2600" dirty="0"/>
              <a:t>For higher scan speeds, </a:t>
            </a:r>
            <a:r>
              <a:rPr lang="en-US" sz="2600" dirty="0">
                <a:solidFill>
                  <a:srgbClr val="FF0000"/>
                </a:solidFill>
              </a:rPr>
              <a:t>lesser interaction time and fine grain </a:t>
            </a:r>
            <a:r>
              <a:rPr lang="en-US" sz="2600" dirty="0"/>
              <a:t>structure resulted in the higher shear strength.</a:t>
            </a:r>
          </a:p>
          <a:p>
            <a:pPr marL="0" indent="0">
              <a:buNone/>
            </a:pPr>
            <a:endParaRPr lang="en-IN" sz="2000" dirty="0"/>
          </a:p>
        </p:txBody>
      </p:sp>
      <p:sp>
        <p:nvSpPr>
          <p:cNvPr id="4" name="Slide Number Placeholder 3">
            <a:extLst>
              <a:ext uri="{FF2B5EF4-FFF2-40B4-BE49-F238E27FC236}">
                <a16:creationId xmlns:a16="http://schemas.microsoft.com/office/drawing/2014/main" id="{9ED46FF2-EA7F-FDA3-4D19-2B93D66DDD27}"/>
              </a:ext>
            </a:extLst>
          </p:cNvPr>
          <p:cNvSpPr>
            <a:spLocks noGrp="1"/>
          </p:cNvSpPr>
          <p:nvPr>
            <p:ph type="sldNum" sz="quarter" idx="12"/>
          </p:nvPr>
        </p:nvSpPr>
        <p:spPr/>
        <p:txBody>
          <a:bodyPr/>
          <a:lstStyle/>
          <a:p>
            <a:fld id="{5E3C3D1C-4552-4D63-98B8-254854841BC5}" type="slidenum">
              <a:rPr lang="en-IN" smtClean="0"/>
              <a:t>36</a:t>
            </a:fld>
            <a:endParaRPr lang="en-IN"/>
          </a:p>
        </p:txBody>
      </p:sp>
      <p:graphicFrame>
        <p:nvGraphicFramePr>
          <p:cNvPr id="5" name="Chart 4">
            <a:extLst>
              <a:ext uri="{FF2B5EF4-FFF2-40B4-BE49-F238E27FC236}">
                <a16:creationId xmlns:a16="http://schemas.microsoft.com/office/drawing/2014/main" id="{E666A5CC-8C6E-F587-B115-07A88451647F}"/>
              </a:ext>
            </a:extLst>
          </p:cNvPr>
          <p:cNvGraphicFramePr/>
          <p:nvPr>
            <p:extLst>
              <p:ext uri="{D42A27DB-BD31-4B8C-83A1-F6EECF244321}">
                <p14:modId xmlns:p14="http://schemas.microsoft.com/office/powerpoint/2010/main" val="3433574274"/>
              </p:ext>
            </p:extLst>
          </p:nvPr>
        </p:nvGraphicFramePr>
        <p:xfrm>
          <a:off x="4021510" y="3335706"/>
          <a:ext cx="3960440" cy="266429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4688A811-2B99-3E33-2CBB-9C14A2A26798}"/>
              </a:ext>
            </a:extLst>
          </p:cNvPr>
          <p:cNvSpPr txBox="1"/>
          <p:nvPr/>
        </p:nvSpPr>
        <p:spPr>
          <a:xfrm>
            <a:off x="3863752" y="6165304"/>
            <a:ext cx="4464496" cy="646331"/>
          </a:xfrm>
          <a:prstGeom prst="rect">
            <a:avLst/>
          </a:prstGeom>
          <a:noFill/>
        </p:spPr>
        <p:txBody>
          <a:bodyPr wrap="square" rtlCol="0">
            <a:spAutoFit/>
          </a:bodyPr>
          <a:lstStyle/>
          <a:p>
            <a:r>
              <a:rPr lang="en-IN" dirty="0"/>
              <a:t>Fig.23 Scan speed vs Max load variation</a:t>
            </a:r>
          </a:p>
          <a:p>
            <a:endParaRPr lang="en-IN" dirty="0"/>
          </a:p>
        </p:txBody>
      </p:sp>
    </p:spTree>
    <p:extLst>
      <p:ext uri="{BB962C8B-B14F-4D97-AF65-F5344CB8AC3E}">
        <p14:creationId xmlns:p14="http://schemas.microsoft.com/office/powerpoint/2010/main" val="1197609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568A6-DC03-00E0-B76E-0FBB3CE87F98}"/>
              </a:ext>
            </a:extLst>
          </p:cNvPr>
          <p:cNvSpPr>
            <a:spLocks noGrp="1"/>
          </p:cNvSpPr>
          <p:nvPr>
            <p:ph idx="1"/>
          </p:nvPr>
        </p:nvSpPr>
        <p:spPr>
          <a:xfrm>
            <a:off x="551384" y="383715"/>
            <a:ext cx="10802416" cy="5772299"/>
          </a:xfrm>
        </p:spPr>
        <p:txBody>
          <a:bodyPr>
            <a:normAutofit/>
          </a:bodyPr>
          <a:lstStyle/>
          <a:p>
            <a:r>
              <a:rPr lang="en-US" sz="2600" b="1" dirty="0">
                <a:solidFill>
                  <a:schemeClr val="accent1"/>
                </a:solidFill>
              </a:rPr>
              <a:t>Effect of hatch spacing on bond shear strength :</a:t>
            </a:r>
          </a:p>
          <a:p>
            <a:pPr marL="457200" indent="-457200" algn="just">
              <a:buFont typeface="+mj-lt"/>
              <a:buAutoNum type="arabicPeriod"/>
            </a:pPr>
            <a:r>
              <a:rPr lang="en-US" sz="2600" dirty="0"/>
              <a:t>For the samples fabricated with 0.25 mm scan spacing, there is a 0.60 % overlap between the subsequent scans, which resulted in </a:t>
            </a:r>
            <a:r>
              <a:rPr lang="en-US" sz="2600" dirty="0">
                <a:solidFill>
                  <a:srgbClr val="FF0000"/>
                </a:solidFill>
              </a:rPr>
              <a:t>more heat interaction, more cooling time and coarse grain structure</a:t>
            </a:r>
            <a:r>
              <a:rPr lang="en-US" sz="2600" dirty="0"/>
              <a:t>. </a:t>
            </a:r>
          </a:p>
          <a:p>
            <a:pPr marL="457200" indent="-457200" algn="just">
              <a:buFont typeface="+mj-lt"/>
              <a:buAutoNum type="arabicPeriod"/>
            </a:pPr>
            <a:r>
              <a:rPr lang="en-US" sz="2600" dirty="0"/>
              <a:t>Samples fabricated with 0.25 mm hatch space have a maximum load of 11.3 KN whereas, for the 0.6mm hatch space, the maximum load was 25.5 KN due to 0% overlapping between subsequent layers.</a:t>
            </a:r>
          </a:p>
          <a:p>
            <a:pPr marL="457200" indent="-457200">
              <a:buFont typeface="+mj-lt"/>
              <a:buAutoNum type="arabicPeriod"/>
            </a:pPr>
            <a:endParaRPr lang="en-IN" sz="2000" dirty="0"/>
          </a:p>
        </p:txBody>
      </p:sp>
      <p:sp>
        <p:nvSpPr>
          <p:cNvPr id="4" name="Slide Number Placeholder 3">
            <a:extLst>
              <a:ext uri="{FF2B5EF4-FFF2-40B4-BE49-F238E27FC236}">
                <a16:creationId xmlns:a16="http://schemas.microsoft.com/office/drawing/2014/main" id="{6089FF1A-7897-9DC6-6997-453327B87833}"/>
              </a:ext>
            </a:extLst>
          </p:cNvPr>
          <p:cNvSpPr>
            <a:spLocks noGrp="1"/>
          </p:cNvSpPr>
          <p:nvPr>
            <p:ph type="sldNum" sz="quarter" idx="12"/>
          </p:nvPr>
        </p:nvSpPr>
        <p:spPr/>
        <p:txBody>
          <a:bodyPr/>
          <a:lstStyle/>
          <a:p>
            <a:fld id="{5E3C3D1C-4552-4D63-98B8-254854841BC5}" type="slidenum">
              <a:rPr lang="en-IN" smtClean="0"/>
              <a:t>37</a:t>
            </a:fld>
            <a:endParaRPr lang="en-IN"/>
          </a:p>
        </p:txBody>
      </p:sp>
      <p:graphicFrame>
        <p:nvGraphicFramePr>
          <p:cNvPr id="5" name="Chart 4">
            <a:extLst>
              <a:ext uri="{FF2B5EF4-FFF2-40B4-BE49-F238E27FC236}">
                <a16:creationId xmlns:a16="http://schemas.microsoft.com/office/drawing/2014/main" id="{4D10BD4A-602F-6468-B093-0C745B5212DE}"/>
              </a:ext>
            </a:extLst>
          </p:cNvPr>
          <p:cNvGraphicFramePr/>
          <p:nvPr>
            <p:extLst>
              <p:ext uri="{D42A27DB-BD31-4B8C-83A1-F6EECF244321}">
                <p14:modId xmlns:p14="http://schemas.microsoft.com/office/powerpoint/2010/main" val="2628815166"/>
              </p:ext>
            </p:extLst>
          </p:nvPr>
        </p:nvGraphicFramePr>
        <p:xfrm>
          <a:off x="3909672" y="3347885"/>
          <a:ext cx="4424774" cy="2607791"/>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75FF2306-5C7B-C3DA-3007-DB70F4C7C164}"/>
              </a:ext>
            </a:extLst>
          </p:cNvPr>
          <p:cNvSpPr txBox="1"/>
          <p:nvPr/>
        </p:nvSpPr>
        <p:spPr>
          <a:xfrm>
            <a:off x="3883613" y="6033184"/>
            <a:ext cx="4424774" cy="646331"/>
          </a:xfrm>
          <a:prstGeom prst="rect">
            <a:avLst/>
          </a:prstGeom>
          <a:noFill/>
        </p:spPr>
        <p:txBody>
          <a:bodyPr wrap="square" rtlCol="0">
            <a:spAutoFit/>
          </a:bodyPr>
          <a:lstStyle/>
          <a:p>
            <a:pPr algn="ctr"/>
            <a:r>
              <a:rPr lang="en-IN" dirty="0"/>
              <a:t>Fig.24 Hatch space vs Max load</a:t>
            </a:r>
          </a:p>
          <a:p>
            <a:endParaRPr lang="en-IN" dirty="0"/>
          </a:p>
        </p:txBody>
      </p:sp>
    </p:spTree>
    <p:extLst>
      <p:ext uri="{BB962C8B-B14F-4D97-AF65-F5344CB8AC3E}">
        <p14:creationId xmlns:p14="http://schemas.microsoft.com/office/powerpoint/2010/main" val="3877672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BD5F49-65AB-F071-D34C-6B478C70AF17}"/>
              </a:ext>
            </a:extLst>
          </p:cNvPr>
          <p:cNvSpPr>
            <a:spLocks noGrp="1"/>
          </p:cNvSpPr>
          <p:nvPr>
            <p:ph idx="1"/>
          </p:nvPr>
        </p:nvSpPr>
        <p:spPr>
          <a:xfrm>
            <a:off x="551384" y="404665"/>
            <a:ext cx="10802416" cy="5628283"/>
          </a:xfrm>
        </p:spPr>
        <p:txBody>
          <a:bodyPr>
            <a:normAutofit/>
          </a:bodyPr>
          <a:lstStyle/>
          <a:p>
            <a:r>
              <a:rPr lang="en-US" sz="2600" b="1" dirty="0">
                <a:solidFill>
                  <a:schemeClr val="accent1"/>
                </a:solidFill>
              </a:rPr>
              <a:t>Effect of scan strategies on bond shear strength :</a:t>
            </a:r>
          </a:p>
          <a:p>
            <a:pPr marL="457200" indent="-457200">
              <a:buFont typeface="+mj-lt"/>
              <a:buAutoNum type="arabicPeriod"/>
            </a:pPr>
            <a:r>
              <a:rPr lang="en-US" sz="2600" dirty="0"/>
              <a:t>As observed in Fig. below the maximum load taken by the sample was fabricated with a </a:t>
            </a:r>
            <a:r>
              <a:rPr lang="en-US" sz="2600" dirty="0">
                <a:solidFill>
                  <a:srgbClr val="FF0000"/>
                </a:solidFill>
              </a:rPr>
              <a:t>horizonta</a:t>
            </a:r>
            <a:r>
              <a:rPr lang="en-US" sz="2600" dirty="0"/>
              <a:t>l scan strategy. </a:t>
            </a:r>
          </a:p>
          <a:p>
            <a:pPr marL="457200" indent="-457200">
              <a:buFont typeface="+mj-lt"/>
              <a:buAutoNum type="arabicPeriod"/>
            </a:pPr>
            <a:r>
              <a:rPr lang="en-US" sz="2600" dirty="0"/>
              <a:t>This can be attributed to the </a:t>
            </a:r>
            <a:r>
              <a:rPr lang="en-US" sz="2600" dirty="0">
                <a:solidFill>
                  <a:srgbClr val="FF0000"/>
                </a:solidFill>
              </a:rPr>
              <a:t>rapid cooling rates and finer grains </a:t>
            </a:r>
            <a:r>
              <a:rPr lang="en-US" sz="2600" dirty="0"/>
              <a:t>as also mentioned in the results of secondary dendritic arm spacing. </a:t>
            </a:r>
          </a:p>
          <a:p>
            <a:pPr marL="0" indent="0">
              <a:buNone/>
            </a:pPr>
            <a:endParaRPr lang="en-US" sz="2000" dirty="0"/>
          </a:p>
          <a:p>
            <a:pPr marL="0" indent="0">
              <a:buNone/>
            </a:pPr>
            <a:endParaRPr lang="en-IN" sz="2000" dirty="0"/>
          </a:p>
        </p:txBody>
      </p:sp>
      <p:sp>
        <p:nvSpPr>
          <p:cNvPr id="4" name="Slide Number Placeholder 3">
            <a:extLst>
              <a:ext uri="{FF2B5EF4-FFF2-40B4-BE49-F238E27FC236}">
                <a16:creationId xmlns:a16="http://schemas.microsoft.com/office/drawing/2014/main" id="{C2DDBEBC-FD24-2BAF-4CE0-CCB69867856D}"/>
              </a:ext>
            </a:extLst>
          </p:cNvPr>
          <p:cNvSpPr>
            <a:spLocks noGrp="1"/>
          </p:cNvSpPr>
          <p:nvPr>
            <p:ph type="sldNum" sz="quarter" idx="12"/>
          </p:nvPr>
        </p:nvSpPr>
        <p:spPr/>
        <p:txBody>
          <a:bodyPr/>
          <a:lstStyle/>
          <a:p>
            <a:fld id="{5E3C3D1C-4552-4D63-98B8-254854841BC5}" type="slidenum">
              <a:rPr lang="en-IN" smtClean="0"/>
              <a:t>38</a:t>
            </a:fld>
            <a:endParaRPr lang="en-IN"/>
          </a:p>
        </p:txBody>
      </p:sp>
      <p:graphicFrame>
        <p:nvGraphicFramePr>
          <p:cNvPr id="5" name="Chart 4">
            <a:extLst>
              <a:ext uri="{FF2B5EF4-FFF2-40B4-BE49-F238E27FC236}">
                <a16:creationId xmlns:a16="http://schemas.microsoft.com/office/drawing/2014/main" id="{212ABBC4-344A-6FB9-6710-29A794F6E156}"/>
              </a:ext>
            </a:extLst>
          </p:cNvPr>
          <p:cNvGraphicFramePr/>
          <p:nvPr>
            <p:extLst>
              <p:ext uri="{D42A27DB-BD31-4B8C-83A1-F6EECF244321}">
                <p14:modId xmlns:p14="http://schemas.microsoft.com/office/powerpoint/2010/main" val="2995564275"/>
              </p:ext>
            </p:extLst>
          </p:nvPr>
        </p:nvGraphicFramePr>
        <p:xfrm>
          <a:off x="3287688" y="2823437"/>
          <a:ext cx="4949638" cy="3407234"/>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0CA8D4DC-667D-5C96-3A26-08EFA0BCFC7E}"/>
              </a:ext>
            </a:extLst>
          </p:cNvPr>
          <p:cNvSpPr txBox="1"/>
          <p:nvPr/>
        </p:nvSpPr>
        <p:spPr>
          <a:xfrm>
            <a:off x="3575720" y="6032948"/>
            <a:ext cx="4949638" cy="369332"/>
          </a:xfrm>
          <a:prstGeom prst="rect">
            <a:avLst/>
          </a:prstGeom>
          <a:noFill/>
        </p:spPr>
        <p:txBody>
          <a:bodyPr wrap="square" rtlCol="0">
            <a:spAutoFit/>
          </a:bodyPr>
          <a:lstStyle/>
          <a:p>
            <a:pPr algn="ctr"/>
            <a:r>
              <a:rPr lang="en-IN" dirty="0"/>
              <a:t>Fig.25 Scan strategy vs Maximum load</a:t>
            </a:r>
          </a:p>
        </p:txBody>
      </p:sp>
    </p:spTree>
    <p:extLst>
      <p:ext uri="{BB962C8B-B14F-4D97-AF65-F5344CB8AC3E}">
        <p14:creationId xmlns:p14="http://schemas.microsoft.com/office/powerpoint/2010/main" val="1247400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AEDBB-7988-8149-C042-5CBB3D6493CE}"/>
              </a:ext>
            </a:extLst>
          </p:cNvPr>
          <p:cNvSpPr>
            <a:spLocks noGrp="1"/>
          </p:cNvSpPr>
          <p:nvPr>
            <p:ph type="title"/>
          </p:nvPr>
        </p:nvSpPr>
        <p:spPr>
          <a:xfrm>
            <a:off x="2152650" y="365128"/>
            <a:ext cx="7886700" cy="615601"/>
          </a:xfrm>
        </p:spPr>
        <p:txBody>
          <a:bodyPr>
            <a:normAutofit/>
          </a:bodyPr>
          <a:lstStyle/>
          <a:p>
            <a:r>
              <a:rPr lang="en-US" sz="2800" b="1" dirty="0"/>
              <a:t>Secondary dendritic arm spacing (SDAS)</a:t>
            </a:r>
            <a:endParaRPr lang="en-IN" sz="2800" b="1"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F84D19-8808-7C10-9F69-0DC8219BEA87}"/>
                  </a:ext>
                </a:extLst>
              </p:cNvPr>
              <p:cNvSpPr>
                <a:spLocks noGrp="1"/>
              </p:cNvSpPr>
              <p:nvPr>
                <p:ph idx="1"/>
              </p:nvPr>
            </p:nvSpPr>
            <p:spPr>
              <a:xfrm>
                <a:off x="2152650" y="1124745"/>
                <a:ext cx="7886700" cy="1175050"/>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Times New Roman" panose="02020603050405020304" pitchFamily="18" charset="0"/>
                          <a:cs typeface="Times New Roman" panose="02020603050405020304" pitchFamily="18" charset="0"/>
                        </a:rPr>
                        <m:t>𝑆𝐷𝐴𝑆</m:t>
                      </m:r>
                      <m:r>
                        <a:rPr lang="en-US" sz="1800" i="1">
                          <a:latin typeface="Cambria Math" panose="02040503050406030204" pitchFamily="18" charset="0"/>
                          <a:ea typeface="Calibri" panose="020F0502020204030204" pitchFamily="34" charset="0"/>
                          <a:cs typeface="Times New Roman" panose="02020603050405020304" pitchFamily="18" charset="0"/>
                        </a:rPr>
                        <m:t>=</m:t>
                      </m:r>
                      <m:f>
                        <m:fPr>
                          <m:ctrlPr>
                            <a:rPr lang="en-IN" sz="1800" i="1">
                              <a:latin typeface="Cambria Math" panose="02040503050406030204" pitchFamily="18" charset="0"/>
                              <a:cs typeface="Times New Roman" panose="02020603050405020304" pitchFamily="18" charset="0"/>
                            </a:rPr>
                          </m:ctrlPr>
                        </m:fPr>
                        <m:num>
                          <m:r>
                            <a:rPr lang="en-US" sz="1800" i="1">
                              <a:latin typeface="Cambria Math" panose="02040503050406030204" pitchFamily="18" charset="0"/>
                              <a:ea typeface="Calibri" panose="020F0502020204030204" pitchFamily="34" charset="0"/>
                              <a:cs typeface="Times New Roman" panose="02020603050405020304" pitchFamily="18" charset="0"/>
                            </a:rPr>
                            <m:t>𝑇𝑜𝑡𝑎𝑙</m:t>
                          </m:r>
                          <m:r>
                            <a:rPr lang="en-US" sz="1800" i="1">
                              <a:latin typeface="Cambria Math" panose="02040503050406030204" pitchFamily="18" charset="0"/>
                              <a:ea typeface="Calibri" panose="020F0502020204030204" pitchFamily="34" charset="0"/>
                              <a:cs typeface="Times New Roman" panose="02020603050405020304" pitchFamily="18" charset="0"/>
                            </a:rPr>
                            <m:t> </m:t>
                          </m:r>
                          <m:r>
                            <a:rPr lang="en-US" sz="1800" i="1">
                              <a:latin typeface="Cambria Math" panose="02040503050406030204" pitchFamily="18" charset="0"/>
                              <a:ea typeface="Calibri" panose="020F0502020204030204" pitchFamily="34" charset="0"/>
                              <a:cs typeface="Times New Roman" panose="02020603050405020304" pitchFamily="18" charset="0"/>
                            </a:rPr>
                            <m:t>𝑙𝑒𝑛𝑔𝑡h</m:t>
                          </m:r>
                          <m:r>
                            <a:rPr lang="en-US" sz="1800" i="1">
                              <a:latin typeface="Cambria Math" panose="02040503050406030204" pitchFamily="18" charset="0"/>
                              <a:ea typeface="Calibri" panose="020F0502020204030204" pitchFamily="34" charset="0"/>
                              <a:cs typeface="Times New Roman" panose="02020603050405020304" pitchFamily="18" charset="0"/>
                            </a:rPr>
                            <m:t> </m:t>
                          </m:r>
                          <m:r>
                            <a:rPr lang="en-US" sz="1800" i="1">
                              <a:latin typeface="Cambria Math" panose="02040503050406030204" pitchFamily="18" charset="0"/>
                              <a:ea typeface="Calibri" panose="020F0502020204030204" pitchFamily="34" charset="0"/>
                              <a:cs typeface="Times New Roman" panose="02020603050405020304" pitchFamily="18" charset="0"/>
                            </a:rPr>
                            <m:t>𝑜𝑓</m:t>
                          </m:r>
                          <m:r>
                            <a:rPr lang="en-US" sz="1800" i="1">
                              <a:latin typeface="Cambria Math" panose="02040503050406030204" pitchFamily="18" charset="0"/>
                              <a:ea typeface="Calibri" panose="020F0502020204030204" pitchFamily="34" charset="0"/>
                              <a:cs typeface="Times New Roman" panose="02020603050405020304" pitchFamily="18" charset="0"/>
                            </a:rPr>
                            <m:t> </m:t>
                          </m:r>
                          <m:r>
                            <a:rPr lang="en-US" sz="1800" i="1">
                              <a:latin typeface="Cambria Math" panose="02040503050406030204" pitchFamily="18" charset="0"/>
                              <a:ea typeface="Calibri" panose="020F0502020204030204" pitchFamily="34" charset="0"/>
                              <a:cs typeface="Times New Roman" panose="02020603050405020304" pitchFamily="18" charset="0"/>
                            </a:rPr>
                            <m:t>𝑝𝑟𝑖𝑚𝑎𝑟𝑦</m:t>
                          </m:r>
                          <m:r>
                            <a:rPr lang="en-US" sz="1800" i="1">
                              <a:latin typeface="Cambria Math" panose="02040503050406030204" pitchFamily="18" charset="0"/>
                              <a:ea typeface="Calibri" panose="020F0502020204030204" pitchFamily="34" charset="0"/>
                              <a:cs typeface="Times New Roman" panose="02020603050405020304" pitchFamily="18" charset="0"/>
                            </a:rPr>
                            <m:t> </m:t>
                          </m:r>
                          <m:r>
                            <a:rPr lang="en-US" sz="1800" i="1">
                              <a:latin typeface="Cambria Math" panose="02040503050406030204" pitchFamily="18" charset="0"/>
                              <a:ea typeface="Calibri" panose="020F0502020204030204" pitchFamily="34" charset="0"/>
                              <a:cs typeface="Times New Roman" panose="02020603050405020304" pitchFamily="18" charset="0"/>
                            </a:rPr>
                            <m:t>𝑑𝑒𝑛𝑑𝑟𝑖𝑡𝑒</m:t>
                          </m:r>
                          <m:r>
                            <a:rPr lang="en-US" sz="1800" i="1">
                              <a:latin typeface="Cambria Math" panose="02040503050406030204" pitchFamily="18" charset="0"/>
                              <a:ea typeface="Calibri" panose="020F0502020204030204" pitchFamily="34" charset="0"/>
                              <a:cs typeface="Times New Roman" panose="02020603050405020304" pitchFamily="18" charset="0"/>
                            </a:rPr>
                            <m:t> </m:t>
                          </m:r>
                          <m:r>
                            <a:rPr lang="en-US" sz="1800" i="1">
                              <a:latin typeface="Cambria Math" panose="02040503050406030204" pitchFamily="18" charset="0"/>
                              <a:ea typeface="Calibri" panose="020F0502020204030204" pitchFamily="34" charset="0"/>
                              <a:cs typeface="Times New Roman" panose="02020603050405020304" pitchFamily="18" charset="0"/>
                            </a:rPr>
                            <m:t>𝑢𝑛𝑑𝑒𝑟</m:t>
                          </m:r>
                          <m:r>
                            <a:rPr lang="en-US" sz="1800" i="1">
                              <a:latin typeface="Cambria Math" panose="02040503050406030204" pitchFamily="18" charset="0"/>
                              <a:ea typeface="Calibri" panose="020F0502020204030204" pitchFamily="34" charset="0"/>
                              <a:cs typeface="Times New Roman" panose="02020603050405020304" pitchFamily="18" charset="0"/>
                            </a:rPr>
                            <m:t> </m:t>
                          </m:r>
                          <m:r>
                            <a:rPr lang="en-US" sz="1800" i="1">
                              <a:latin typeface="Cambria Math" panose="02040503050406030204" pitchFamily="18" charset="0"/>
                              <a:ea typeface="Calibri" panose="020F0502020204030204" pitchFamily="34" charset="0"/>
                              <a:cs typeface="Times New Roman" panose="02020603050405020304" pitchFamily="18" charset="0"/>
                            </a:rPr>
                            <m:t>𝑜𝑏𝑠𝑒𝑟𝑣𝑎𝑡𝑖𝑜𝑛</m:t>
                          </m:r>
                        </m:num>
                        <m:den>
                          <m:eqArr>
                            <m:eqArrPr>
                              <m:ctrlPr>
                                <a:rPr lang="en-US" sz="1800" i="1">
                                  <a:latin typeface="Cambria Math" panose="02040503050406030204" pitchFamily="18" charset="0"/>
                                  <a:ea typeface="Calibri" panose="020F0502020204030204" pitchFamily="34" charset="0"/>
                                  <a:cs typeface="Times New Roman" panose="02020603050405020304" pitchFamily="18" charset="0"/>
                                </a:rPr>
                              </m:ctrlPr>
                            </m:eqArrPr>
                            <m:e>
                              <m:r>
                                <a:rPr lang="en-US" sz="1800" i="1">
                                  <a:latin typeface="Cambria Math" panose="02040503050406030204" pitchFamily="18" charset="0"/>
                                  <a:ea typeface="Calibri" panose="020F0502020204030204" pitchFamily="34" charset="0"/>
                                  <a:cs typeface="Times New Roman" panose="02020603050405020304" pitchFamily="18" charset="0"/>
                                </a:rPr>
                                <m:t>𝑁𝑜</m:t>
                              </m:r>
                              <m:r>
                                <a:rPr lang="en-US" sz="1800" i="1">
                                  <a:latin typeface="Cambria Math" panose="02040503050406030204" pitchFamily="18" charset="0"/>
                                  <a:ea typeface="Calibri" panose="020F0502020204030204" pitchFamily="34" charset="0"/>
                                  <a:cs typeface="Times New Roman" panose="02020603050405020304" pitchFamily="18" charset="0"/>
                                </a:rPr>
                                <m:t>. </m:t>
                              </m:r>
                              <m:r>
                                <a:rPr lang="en-US" sz="1800" i="1">
                                  <a:latin typeface="Cambria Math" panose="02040503050406030204" pitchFamily="18" charset="0"/>
                                  <a:ea typeface="Calibri" panose="020F0502020204030204" pitchFamily="34" charset="0"/>
                                  <a:cs typeface="Times New Roman" panose="02020603050405020304" pitchFamily="18" charset="0"/>
                                </a:rPr>
                                <m:t>𝑜𝑓</m:t>
                              </m:r>
                              <m:r>
                                <a:rPr lang="en-US" sz="1800" i="1">
                                  <a:latin typeface="Cambria Math" panose="02040503050406030204" pitchFamily="18" charset="0"/>
                                  <a:ea typeface="Calibri" panose="020F0502020204030204" pitchFamily="34" charset="0"/>
                                  <a:cs typeface="Times New Roman" panose="02020603050405020304" pitchFamily="18" charset="0"/>
                                </a:rPr>
                                <m:t> </m:t>
                              </m:r>
                              <m:r>
                                <a:rPr lang="en-US" sz="1800" i="1">
                                  <a:latin typeface="Cambria Math" panose="02040503050406030204" pitchFamily="18" charset="0"/>
                                  <a:ea typeface="Calibri" panose="020F0502020204030204" pitchFamily="34" charset="0"/>
                                  <a:cs typeface="Times New Roman" panose="02020603050405020304" pitchFamily="18" charset="0"/>
                                </a:rPr>
                                <m:t>𝑠𝑒𝑐𝑜𝑛𝑑𝑎𝑟𝑦</m:t>
                              </m:r>
                              <m:r>
                                <a:rPr lang="en-US" sz="1800" i="1">
                                  <a:latin typeface="Cambria Math" panose="02040503050406030204" pitchFamily="18" charset="0"/>
                                  <a:ea typeface="Calibri" panose="020F0502020204030204" pitchFamily="34" charset="0"/>
                                  <a:cs typeface="Times New Roman" panose="02020603050405020304" pitchFamily="18" charset="0"/>
                                </a:rPr>
                                <m:t> </m:t>
                              </m:r>
                              <m:r>
                                <a:rPr lang="en-US" sz="1800" i="1">
                                  <a:latin typeface="Cambria Math" panose="02040503050406030204" pitchFamily="18" charset="0"/>
                                  <a:ea typeface="Calibri" panose="020F0502020204030204" pitchFamily="34" charset="0"/>
                                  <a:cs typeface="Times New Roman" panose="02020603050405020304" pitchFamily="18" charset="0"/>
                                </a:rPr>
                                <m:t>𝑑𝑒𝑛𝑑𝑟𝑖𝑡𝑒𝑠</m:t>
                              </m:r>
                              <m:r>
                                <a:rPr lang="en-US" sz="1800" i="1">
                                  <a:latin typeface="Cambria Math" panose="02040503050406030204" pitchFamily="18" charset="0"/>
                                  <a:ea typeface="Calibri" panose="020F0502020204030204" pitchFamily="34" charset="0"/>
                                  <a:cs typeface="Times New Roman" panose="02020603050405020304" pitchFamily="18" charset="0"/>
                                </a:rPr>
                                <m:t> </m:t>
                              </m:r>
                              <m:r>
                                <a:rPr lang="en-US" sz="1800" i="1">
                                  <a:latin typeface="Cambria Math" panose="02040503050406030204" pitchFamily="18" charset="0"/>
                                  <a:ea typeface="Calibri" panose="020F0502020204030204" pitchFamily="34" charset="0"/>
                                  <a:cs typeface="Times New Roman" panose="02020603050405020304" pitchFamily="18" charset="0"/>
                                </a:rPr>
                                <m:t>𝑖𝑛𝑡𝑒𝑟𝑐𝑒𝑝𝑡𝑒𝑑</m:t>
                              </m:r>
                              <m:r>
                                <a:rPr lang="en-US" sz="1800" i="1">
                                  <a:latin typeface="Cambria Math" panose="02040503050406030204" pitchFamily="18" charset="0"/>
                                  <a:ea typeface="Calibri" panose="020F0502020204030204" pitchFamily="34" charset="0"/>
                                  <a:cs typeface="Times New Roman" panose="02020603050405020304" pitchFamily="18" charset="0"/>
                                </a:rPr>
                                <m:t> </m:t>
                              </m:r>
                              <m:r>
                                <a:rPr lang="en-US" sz="1800" i="1">
                                  <a:latin typeface="Cambria Math" panose="02040503050406030204" pitchFamily="18" charset="0"/>
                                  <a:ea typeface="Calibri" panose="020F0502020204030204" pitchFamily="34" charset="0"/>
                                  <a:cs typeface="Times New Roman" panose="02020603050405020304" pitchFamily="18" charset="0"/>
                                </a:rPr>
                                <m:t>𝑓𝑟𝑜𝑚</m:t>
                              </m:r>
                              <m:r>
                                <a:rPr lang="en-US" sz="1800" i="1">
                                  <a:latin typeface="Cambria Math" panose="02040503050406030204" pitchFamily="18" charset="0"/>
                                  <a:ea typeface="Calibri" panose="020F0502020204030204" pitchFamily="34" charset="0"/>
                                  <a:cs typeface="Times New Roman" panose="02020603050405020304" pitchFamily="18" charset="0"/>
                                </a:rPr>
                                <m:t> </m:t>
                              </m:r>
                              <m:r>
                                <a:rPr lang="en-US" sz="1800" i="1">
                                  <a:latin typeface="Cambria Math" panose="02040503050406030204" pitchFamily="18" charset="0"/>
                                  <a:ea typeface="Calibri" panose="020F0502020204030204" pitchFamily="34" charset="0"/>
                                  <a:cs typeface="Times New Roman" panose="02020603050405020304" pitchFamily="18" charset="0"/>
                                </a:rPr>
                                <m:t>𝑝𝑟𝑖𝑚𝑎𝑟𝑦</m:t>
                              </m:r>
                              <m:r>
                                <a:rPr lang="en-US" sz="1800" i="1">
                                  <a:latin typeface="Cambria Math" panose="02040503050406030204" pitchFamily="18" charset="0"/>
                                  <a:ea typeface="Calibri" panose="020F0502020204030204" pitchFamily="34" charset="0"/>
                                  <a:cs typeface="Times New Roman" panose="02020603050405020304" pitchFamily="18" charset="0"/>
                                </a:rPr>
                                <m:t> </m:t>
                              </m:r>
                              <m:r>
                                <a:rPr lang="en-US" sz="1800" i="1">
                                  <a:latin typeface="Cambria Math" panose="02040503050406030204" pitchFamily="18" charset="0"/>
                                  <a:ea typeface="Calibri" panose="020F0502020204030204" pitchFamily="34" charset="0"/>
                                  <a:cs typeface="Times New Roman" panose="02020603050405020304" pitchFamily="18" charset="0"/>
                                </a:rPr>
                                <m:t>𝑑𝑒𝑛𝑑𝑟𝑖𝑡𝑒</m:t>
                              </m:r>
                            </m:e>
                            <m:e/>
                          </m:eqArr>
                        </m:den>
                      </m:f>
                    </m:oMath>
                  </m:oMathPara>
                </a14:m>
                <a:endParaRPr lang="en-IN" sz="1800" dirty="0"/>
              </a:p>
              <a:p>
                <a:pPr marL="0" indent="0">
                  <a:buNone/>
                </a:pPr>
                <a:endParaRPr lang="en-IN" sz="1800" dirty="0"/>
              </a:p>
            </p:txBody>
          </p:sp>
        </mc:Choice>
        <mc:Fallback>
          <p:sp>
            <p:nvSpPr>
              <p:cNvPr id="3" name="Content Placeholder 2">
                <a:extLst>
                  <a:ext uri="{FF2B5EF4-FFF2-40B4-BE49-F238E27FC236}">
                    <a16:creationId xmlns:a16="http://schemas.microsoft.com/office/drawing/2014/main" id="{D9F84D19-8808-7C10-9F69-0DC8219BEA87}"/>
                  </a:ext>
                </a:extLst>
              </p:cNvPr>
              <p:cNvSpPr>
                <a:spLocks noGrp="1" noRot="1" noChangeAspect="1" noMove="1" noResize="1" noEditPoints="1" noAdjustHandles="1" noChangeArrowheads="1" noChangeShapeType="1" noTextEdit="1"/>
              </p:cNvSpPr>
              <p:nvPr>
                <p:ph idx="1"/>
              </p:nvPr>
            </p:nvSpPr>
            <p:spPr>
              <a:xfrm>
                <a:off x="2152650" y="1124745"/>
                <a:ext cx="7886700" cy="1175050"/>
              </a:xfrm>
              <a:blipFill>
                <a:blip r:embed="rId2"/>
                <a:stretch>
                  <a:fillRect t="-4167"/>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3E5947C6-C920-D011-2C4A-8A76F0EF8591}"/>
              </a:ext>
            </a:extLst>
          </p:cNvPr>
          <p:cNvSpPr>
            <a:spLocks noGrp="1"/>
          </p:cNvSpPr>
          <p:nvPr>
            <p:ph type="sldNum" sz="quarter" idx="12"/>
          </p:nvPr>
        </p:nvSpPr>
        <p:spPr/>
        <p:txBody>
          <a:bodyPr/>
          <a:lstStyle/>
          <a:p>
            <a:fld id="{5E3C3D1C-4552-4D63-98B8-254854841BC5}" type="slidenum">
              <a:rPr lang="en-IN" smtClean="0"/>
              <a:t>39</a:t>
            </a:fld>
            <a:endParaRPr lang="en-IN"/>
          </a:p>
        </p:txBody>
      </p:sp>
      <p:pic>
        <p:nvPicPr>
          <p:cNvPr id="7" name="Picture 6">
            <a:extLst>
              <a:ext uri="{FF2B5EF4-FFF2-40B4-BE49-F238E27FC236}">
                <a16:creationId xmlns:a16="http://schemas.microsoft.com/office/drawing/2014/main" id="{F814AA92-ADFD-C2CF-9088-104154FAFD8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795"/>
          <a:stretch/>
        </p:blipFill>
        <p:spPr bwMode="auto">
          <a:xfrm>
            <a:off x="6836232" y="2251750"/>
            <a:ext cx="3548736" cy="3178726"/>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D30D932B-EBD4-6B72-969A-3FF8E21870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228"/>
          <a:stretch/>
        </p:blipFill>
        <p:spPr bwMode="auto">
          <a:xfrm>
            <a:off x="2152650" y="2251750"/>
            <a:ext cx="3743832" cy="3178726"/>
          </a:xfrm>
          <a:prstGeom prst="rect">
            <a:avLst/>
          </a:prstGeom>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E0F649E4-C92A-F4C1-DF0B-3D63E24C47F1}"/>
              </a:ext>
            </a:extLst>
          </p:cNvPr>
          <p:cNvSpPr txBox="1"/>
          <p:nvPr/>
        </p:nvSpPr>
        <p:spPr>
          <a:xfrm>
            <a:off x="4369886" y="5745755"/>
            <a:ext cx="4248472" cy="369332"/>
          </a:xfrm>
          <a:prstGeom prst="rect">
            <a:avLst/>
          </a:prstGeom>
          <a:noFill/>
        </p:spPr>
        <p:txBody>
          <a:bodyPr wrap="square" rtlCol="0">
            <a:spAutoFit/>
          </a:bodyPr>
          <a:lstStyle/>
          <a:p>
            <a:r>
              <a:rPr lang="en-US" dirty="0"/>
              <a:t>Fig. Dendritic microstructure formation .</a:t>
            </a:r>
            <a:endParaRPr lang="en-IN" dirty="0"/>
          </a:p>
        </p:txBody>
      </p:sp>
    </p:spTree>
    <p:extLst>
      <p:ext uri="{BB962C8B-B14F-4D97-AF65-F5344CB8AC3E}">
        <p14:creationId xmlns:p14="http://schemas.microsoft.com/office/powerpoint/2010/main" val="2855214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7856"/>
            <a:ext cx="10802416" cy="548640"/>
          </a:xfrm>
          <a:solidFill>
            <a:schemeClr val="accent1"/>
          </a:solidFill>
        </p:spPr>
        <p:txBody>
          <a:bodyPr>
            <a:normAutofit fontScale="90000"/>
          </a:bodyPr>
          <a:lstStyle/>
          <a:p>
            <a:r>
              <a:rPr lang="en-US" dirty="0"/>
              <a:t>INTRODUCTION</a:t>
            </a:r>
            <a:endParaRPr lang="en-IN" dirty="0"/>
          </a:p>
        </p:txBody>
      </p:sp>
      <p:sp>
        <p:nvSpPr>
          <p:cNvPr id="3" name="Content Placeholder 2"/>
          <p:cNvSpPr>
            <a:spLocks noGrp="1"/>
          </p:cNvSpPr>
          <p:nvPr>
            <p:ph idx="1"/>
          </p:nvPr>
        </p:nvSpPr>
        <p:spPr>
          <a:xfrm>
            <a:off x="479984" y="731908"/>
            <a:ext cx="11160632" cy="6297491"/>
          </a:xfrm>
        </p:spPr>
        <p:txBody>
          <a:bodyPr>
            <a:noAutofit/>
          </a:bodyPr>
          <a:lstStyle/>
          <a:p>
            <a:pPr algn="just">
              <a:buFont typeface="Wingdings" pitchFamily="2" charset="2"/>
              <a:buChar char="§"/>
            </a:pPr>
            <a:r>
              <a:rPr lang="en-US" sz="2500" dirty="0"/>
              <a:t>Surface modification method like Laser cladding is used to create a thin layer or coating which improves the surface properties or </a:t>
            </a:r>
            <a:r>
              <a:rPr lang="en-US" sz="2500" dirty="0">
                <a:solidFill>
                  <a:srgbClr val="FF0000"/>
                </a:solidFill>
              </a:rPr>
              <a:t>restores the surface defects</a:t>
            </a:r>
            <a:r>
              <a:rPr lang="en-US" sz="2500" dirty="0"/>
              <a:t> by providing a highly resistant coating or layer on the substrate [4]. </a:t>
            </a:r>
          </a:p>
          <a:p>
            <a:pPr algn="just">
              <a:buFont typeface="Wingdings" pitchFamily="2" charset="2"/>
              <a:buChar char="§"/>
            </a:pPr>
            <a:r>
              <a:rPr lang="en-US" sz="2500" dirty="0">
                <a:solidFill>
                  <a:srgbClr val="FF0000"/>
                </a:solidFill>
              </a:rPr>
              <a:t>High power density and high cooling rates </a:t>
            </a:r>
            <a:r>
              <a:rPr lang="en-US" sz="2500" dirty="0"/>
              <a:t>make this methods suitable for the wide scope width of materials.</a:t>
            </a:r>
          </a:p>
          <a:p>
            <a:pPr algn="just">
              <a:buFont typeface="Wingdings" pitchFamily="2" charset="2"/>
              <a:buChar char="§"/>
            </a:pPr>
            <a:r>
              <a:rPr lang="en-US" sz="2500" dirty="0"/>
              <a:t>Experimental research and theory show that the effectiveness of laser cladding and surface alloying techniques can be greatly improved by the proper selection of the </a:t>
            </a:r>
            <a:r>
              <a:rPr lang="en-US" sz="2500" dirty="0">
                <a:solidFill>
                  <a:srgbClr val="FF0000"/>
                </a:solidFill>
              </a:rPr>
              <a:t>laser process parameters</a:t>
            </a:r>
            <a:r>
              <a:rPr lang="en-US" sz="2500" dirty="0"/>
              <a:t>.</a:t>
            </a:r>
          </a:p>
          <a:p>
            <a:pPr algn="just">
              <a:buFont typeface="Wingdings" pitchFamily="2" charset="2"/>
              <a:buChar char="§"/>
            </a:pPr>
            <a:r>
              <a:rPr lang="en-US" sz="2500" dirty="0"/>
              <a:t>In this work, the </a:t>
            </a:r>
            <a:r>
              <a:rPr lang="en-US" sz="2500" dirty="0">
                <a:solidFill>
                  <a:srgbClr val="FF0000"/>
                </a:solidFill>
              </a:rPr>
              <a:t>pure copper powder </a:t>
            </a:r>
            <a:r>
              <a:rPr lang="en-US" sz="2500" dirty="0"/>
              <a:t>was selected as a cladding material on a mild steel substrate, for which the experimentation was performed by </a:t>
            </a:r>
            <a:r>
              <a:rPr lang="en-US" sz="2500" dirty="0">
                <a:solidFill>
                  <a:srgbClr val="FF0000"/>
                </a:solidFill>
              </a:rPr>
              <a:t>varying the process parameters</a:t>
            </a:r>
            <a:r>
              <a:rPr lang="en-US" sz="2500" dirty="0"/>
              <a:t> like laser power density, scanning speed, hatch space, scanning strategy, and also a number of layers with an objective to get an optimum process parameters. </a:t>
            </a:r>
          </a:p>
          <a:p>
            <a:pPr algn="just">
              <a:buFont typeface="Wingdings" pitchFamily="2" charset="2"/>
              <a:buChar char="§"/>
            </a:pPr>
            <a:r>
              <a:rPr lang="en-US" sz="2500" dirty="0"/>
              <a:t>The effects of changing the process parameters were compared based on layer hardness, bond shear strength, secondary dendritic arm spacing (SDAS), layer density, and porosity.</a:t>
            </a:r>
          </a:p>
        </p:txBody>
      </p:sp>
      <p:sp>
        <p:nvSpPr>
          <p:cNvPr id="4" name="Slide Number Placeholder 3"/>
          <p:cNvSpPr>
            <a:spLocks noGrp="1"/>
          </p:cNvSpPr>
          <p:nvPr>
            <p:ph type="sldNum" sz="quarter" idx="12"/>
          </p:nvPr>
        </p:nvSpPr>
        <p:spPr/>
        <p:txBody>
          <a:bodyPr/>
          <a:lstStyle/>
          <a:p>
            <a:fld id="{5E3C3D1C-4552-4D63-98B8-254854841BC5}" type="slidenum">
              <a:rPr lang="en-IN" smtClean="0"/>
              <a:t>4</a:t>
            </a:fld>
            <a:endParaRPr lang="en-IN" dirty="0"/>
          </a:p>
        </p:txBody>
      </p:sp>
    </p:spTree>
    <p:extLst>
      <p:ext uri="{BB962C8B-B14F-4D97-AF65-F5344CB8AC3E}">
        <p14:creationId xmlns:p14="http://schemas.microsoft.com/office/powerpoint/2010/main" val="91325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A8712C-2B59-4991-727A-B92CBD1FE7C1}"/>
              </a:ext>
            </a:extLst>
          </p:cNvPr>
          <p:cNvSpPr>
            <a:spLocks noGrp="1"/>
          </p:cNvSpPr>
          <p:nvPr>
            <p:ph idx="1"/>
          </p:nvPr>
        </p:nvSpPr>
        <p:spPr>
          <a:xfrm>
            <a:off x="551384" y="476673"/>
            <a:ext cx="10802416" cy="5700291"/>
          </a:xfrm>
        </p:spPr>
        <p:txBody>
          <a:bodyPr>
            <a:normAutofit fontScale="92500" lnSpcReduction="10000"/>
          </a:bodyPr>
          <a:lstStyle/>
          <a:p>
            <a:pPr algn="just"/>
            <a:r>
              <a:rPr lang="en-US" b="1" dirty="0"/>
              <a:t>Secondary dendritic arm spacing (SDAS):</a:t>
            </a:r>
          </a:p>
          <a:p>
            <a:pPr marL="457200" indent="-457200" algn="just">
              <a:lnSpc>
                <a:spcPct val="150000"/>
              </a:lnSpc>
              <a:buFont typeface="+mj-lt"/>
              <a:buAutoNum type="arabicPeriod"/>
            </a:pPr>
            <a:r>
              <a:rPr lang="en-US" sz="2600" dirty="0"/>
              <a:t>This formed </a:t>
            </a:r>
            <a:r>
              <a:rPr lang="en-US" sz="2600" dirty="0">
                <a:solidFill>
                  <a:srgbClr val="FF0000"/>
                </a:solidFill>
              </a:rPr>
              <a:t>dendritic micro-structure </a:t>
            </a:r>
            <a:r>
              <a:rPr lang="en-US" sz="2600" dirty="0"/>
              <a:t>confirms the liquid phase sintering mechanism. The melting point of steel is about 1520 °C whereas for copper it is 1083 °C. During cladding, the temperature increased above the melting point of both metals.</a:t>
            </a:r>
          </a:p>
          <a:p>
            <a:pPr marL="457200" indent="-457200" algn="just">
              <a:lnSpc>
                <a:spcPct val="150000"/>
              </a:lnSpc>
              <a:buFont typeface="+mj-lt"/>
              <a:buAutoNum type="arabicPeriod"/>
            </a:pPr>
            <a:r>
              <a:rPr lang="en-US" sz="2600" dirty="0"/>
              <a:t>Dendrites are formed due to the solidification that takes place over the temperature range.</a:t>
            </a:r>
          </a:p>
          <a:p>
            <a:pPr marL="457200" indent="-457200" algn="just">
              <a:lnSpc>
                <a:spcPct val="150000"/>
              </a:lnSpc>
              <a:buFont typeface="+mj-lt"/>
              <a:buAutoNum type="arabicPeriod"/>
            </a:pPr>
            <a:r>
              <a:rPr lang="en-US" sz="2600" dirty="0"/>
              <a:t>Dendrite arm spacing </a:t>
            </a:r>
            <a:r>
              <a:rPr lang="en-US" sz="2600" dirty="0">
                <a:solidFill>
                  <a:srgbClr val="FF0000"/>
                </a:solidFill>
              </a:rPr>
              <a:t>decreases</a:t>
            </a:r>
            <a:r>
              <a:rPr lang="en-US" sz="2600" dirty="0"/>
              <a:t> with an </a:t>
            </a:r>
            <a:r>
              <a:rPr lang="en-US" sz="2600" dirty="0">
                <a:solidFill>
                  <a:srgbClr val="FF0000"/>
                </a:solidFill>
              </a:rPr>
              <a:t>increase </a:t>
            </a:r>
            <a:r>
              <a:rPr lang="en-US" sz="2600" dirty="0"/>
              <a:t>in the cooling rate.</a:t>
            </a:r>
          </a:p>
          <a:p>
            <a:pPr marL="457200" indent="-457200" algn="just">
              <a:lnSpc>
                <a:spcPct val="150000"/>
              </a:lnSpc>
              <a:buFont typeface="+mj-lt"/>
              <a:buAutoNum type="arabicPeriod"/>
            </a:pPr>
            <a:r>
              <a:rPr lang="en-US" sz="2600" dirty="0"/>
              <a:t>As the cooling rate decreases, more time is available for the </a:t>
            </a:r>
            <a:r>
              <a:rPr lang="en-US" sz="2600" dirty="0">
                <a:solidFill>
                  <a:srgbClr val="FF0000"/>
                </a:solidFill>
              </a:rPr>
              <a:t>diffusion </a:t>
            </a:r>
            <a:r>
              <a:rPr lang="en-US" sz="2600" dirty="0"/>
              <a:t>of atoms of it to diffuse to a larger distance so the dendrite arm spacing </a:t>
            </a:r>
            <a:r>
              <a:rPr lang="en-US" sz="2600" dirty="0">
                <a:solidFill>
                  <a:srgbClr val="FF0000"/>
                </a:solidFill>
              </a:rPr>
              <a:t>increases.</a:t>
            </a:r>
            <a:r>
              <a:rPr lang="en-US" sz="2600" dirty="0"/>
              <a:t> </a:t>
            </a:r>
          </a:p>
          <a:p>
            <a:pPr marL="457200" indent="-457200" algn="just">
              <a:buFont typeface="+mj-lt"/>
              <a:buAutoNum type="arabicPeriod"/>
            </a:pPr>
            <a:endParaRPr lang="en-IN" sz="2000" dirty="0"/>
          </a:p>
        </p:txBody>
      </p:sp>
      <p:sp>
        <p:nvSpPr>
          <p:cNvPr id="4" name="Slide Number Placeholder 3">
            <a:extLst>
              <a:ext uri="{FF2B5EF4-FFF2-40B4-BE49-F238E27FC236}">
                <a16:creationId xmlns:a16="http://schemas.microsoft.com/office/drawing/2014/main" id="{33F2FCB5-0161-E651-CC90-8E9941063B04}"/>
              </a:ext>
            </a:extLst>
          </p:cNvPr>
          <p:cNvSpPr>
            <a:spLocks noGrp="1"/>
          </p:cNvSpPr>
          <p:nvPr>
            <p:ph type="sldNum" sz="quarter" idx="12"/>
          </p:nvPr>
        </p:nvSpPr>
        <p:spPr/>
        <p:txBody>
          <a:bodyPr/>
          <a:lstStyle/>
          <a:p>
            <a:fld id="{5E3C3D1C-4552-4D63-98B8-254854841BC5}" type="slidenum">
              <a:rPr lang="en-IN" smtClean="0"/>
              <a:t>40</a:t>
            </a:fld>
            <a:endParaRPr lang="en-IN"/>
          </a:p>
        </p:txBody>
      </p:sp>
    </p:spTree>
    <p:extLst>
      <p:ext uri="{BB962C8B-B14F-4D97-AF65-F5344CB8AC3E}">
        <p14:creationId xmlns:p14="http://schemas.microsoft.com/office/powerpoint/2010/main" val="5667262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F1C99315-484D-FA1C-27BF-6B74FCBC0A33}"/>
              </a:ext>
            </a:extLst>
          </p:cNvPr>
          <p:cNvGraphicFramePr>
            <a:graphicFrameLocks noGrp="1"/>
          </p:cNvGraphicFramePr>
          <p:nvPr>
            <p:ph idx="1"/>
            <p:extLst>
              <p:ext uri="{D42A27DB-BD31-4B8C-83A1-F6EECF244321}">
                <p14:modId xmlns:p14="http://schemas.microsoft.com/office/powerpoint/2010/main" val="391560291"/>
              </p:ext>
            </p:extLst>
          </p:nvPr>
        </p:nvGraphicFramePr>
        <p:xfrm>
          <a:off x="2152650" y="333376"/>
          <a:ext cx="3943350" cy="2663577"/>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15CAA326-3339-F1A6-187E-292275464E6C}"/>
              </a:ext>
            </a:extLst>
          </p:cNvPr>
          <p:cNvSpPr>
            <a:spLocks noGrp="1"/>
          </p:cNvSpPr>
          <p:nvPr>
            <p:ph type="sldNum" sz="quarter" idx="12"/>
          </p:nvPr>
        </p:nvSpPr>
        <p:spPr/>
        <p:txBody>
          <a:bodyPr/>
          <a:lstStyle/>
          <a:p>
            <a:fld id="{5E3C3D1C-4552-4D63-98B8-254854841BC5}" type="slidenum">
              <a:rPr lang="en-IN" smtClean="0"/>
              <a:t>41</a:t>
            </a:fld>
            <a:endParaRPr lang="en-IN"/>
          </a:p>
        </p:txBody>
      </p:sp>
      <p:graphicFrame>
        <p:nvGraphicFramePr>
          <p:cNvPr id="6" name="Chart 5">
            <a:extLst>
              <a:ext uri="{FF2B5EF4-FFF2-40B4-BE49-F238E27FC236}">
                <a16:creationId xmlns:a16="http://schemas.microsoft.com/office/drawing/2014/main" id="{A5042DE3-495A-EBA9-635F-003E73AF9251}"/>
              </a:ext>
            </a:extLst>
          </p:cNvPr>
          <p:cNvGraphicFramePr>
            <a:graphicFrameLocks/>
          </p:cNvGraphicFramePr>
          <p:nvPr>
            <p:extLst>
              <p:ext uri="{D42A27DB-BD31-4B8C-83A1-F6EECF244321}">
                <p14:modId xmlns:p14="http://schemas.microsoft.com/office/powerpoint/2010/main" val="3316787170"/>
              </p:ext>
            </p:extLst>
          </p:nvPr>
        </p:nvGraphicFramePr>
        <p:xfrm>
          <a:off x="5807968" y="476673"/>
          <a:ext cx="4572000" cy="266357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66D2ABFA-65AC-3FDB-D243-27DDA8E64B34}"/>
              </a:ext>
            </a:extLst>
          </p:cNvPr>
          <p:cNvGraphicFramePr/>
          <p:nvPr>
            <p:extLst>
              <p:ext uri="{D42A27DB-BD31-4B8C-83A1-F6EECF244321}">
                <p14:modId xmlns:p14="http://schemas.microsoft.com/office/powerpoint/2010/main" val="989627325"/>
              </p:ext>
            </p:extLst>
          </p:nvPr>
        </p:nvGraphicFramePr>
        <p:xfrm>
          <a:off x="2514358" y="3450581"/>
          <a:ext cx="3219934" cy="291033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97D73F9B-586E-243C-58C9-A1B3F07696E1}"/>
              </a:ext>
            </a:extLst>
          </p:cNvPr>
          <p:cNvGraphicFramePr/>
          <p:nvPr>
            <p:extLst>
              <p:ext uri="{D42A27DB-BD31-4B8C-83A1-F6EECF244321}">
                <p14:modId xmlns:p14="http://schemas.microsoft.com/office/powerpoint/2010/main" val="3097660751"/>
              </p:ext>
            </p:extLst>
          </p:nvPr>
        </p:nvGraphicFramePr>
        <p:xfrm>
          <a:off x="6515100" y="3450581"/>
          <a:ext cx="3219934" cy="2663577"/>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2A9E617E-653A-E423-CC2C-52ED53747CCF}"/>
              </a:ext>
            </a:extLst>
          </p:cNvPr>
          <p:cNvSpPr txBox="1"/>
          <p:nvPr/>
        </p:nvSpPr>
        <p:spPr>
          <a:xfrm>
            <a:off x="2514358" y="2929546"/>
            <a:ext cx="3061959" cy="369332"/>
          </a:xfrm>
          <a:prstGeom prst="rect">
            <a:avLst/>
          </a:prstGeom>
          <a:noFill/>
        </p:spPr>
        <p:txBody>
          <a:bodyPr wrap="square">
            <a:spAutoFit/>
          </a:bodyPr>
          <a:lstStyle/>
          <a:p>
            <a:pPr algn="ctr"/>
            <a:r>
              <a:rPr lang="en-IN" dirty="0"/>
              <a:t>Fig.26 Power vs layers vs SDAS</a:t>
            </a:r>
          </a:p>
        </p:txBody>
      </p:sp>
      <p:sp>
        <p:nvSpPr>
          <p:cNvPr id="9" name="TextBox 8">
            <a:extLst>
              <a:ext uri="{FF2B5EF4-FFF2-40B4-BE49-F238E27FC236}">
                <a16:creationId xmlns:a16="http://schemas.microsoft.com/office/drawing/2014/main" id="{B64494A2-C3CC-FC33-4FD1-6F14636EB6DA}"/>
              </a:ext>
            </a:extLst>
          </p:cNvPr>
          <p:cNvSpPr txBox="1"/>
          <p:nvPr/>
        </p:nvSpPr>
        <p:spPr>
          <a:xfrm>
            <a:off x="6725147" y="2929546"/>
            <a:ext cx="3061959" cy="369332"/>
          </a:xfrm>
          <a:prstGeom prst="rect">
            <a:avLst/>
          </a:prstGeom>
          <a:noFill/>
        </p:spPr>
        <p:txBody>
          <a:bodyPr wrap="square">
            <a:spAutoFit/>
          </a:bodyPr>
          <a:lstStyle/>
          <a:p>
            <a:pPr algn="ctr"/>
            <a:r>
              <a:rPr lang="en-IN" dirty="0"/>
              <a:t>Fig.27 Scan speed vs SDAS</a:t>
            </a:r>
          </a:p>
        </p:txBody>
      </p:sp>
      <p:sp>
        <p:nvSpPr>
          <p:cNvPr id="10" name="TextBox 9">
            <a:extLst>
              <a:ext uri="{FF2B5EF4-FFF2-40B4-BE49-F238E27FC236}">
                <a16:creationId xmlns:a16="http://schemas.microsoft.com/office/drawing/2014/main" id="{47AEC1E5-9561-E983-FBEF-78CD7C1C3C9D}"/>
              </a:ext>
            </a:extLst>
          </p:cNvPr>
          <p:cNvSpPr txBox="1"/>
          <p:nvPr/>
        </p:nvSpPr>
        <p:spPr>
          <a:xfrm>
            <a:off x="2660650" y="6114158"/>
            <a:ext cx="3061959" cy="369332"/>
          </a:xfrm>
          <a:prstGeom prst="rect">
            <a:avLst/>
          </a:prstGeom>
          <a:noFill/>
        </p:spPr>
        <p:txBody>
          <a:bodyPr wrap="square">
            <a:spAutoFit/>
          </a:bodyPr>
          <a:lstStyle/>
          <a:p>
            <a:pPr algn="ctr"/>
            <a:r>
              <a:rPr lang="en-IN" dirty="0"/>
              <a:t>Fig.28 Hatch space vs SDAS</a:t>
            </a:r>
          </a:p>
        </p:txBody>
      </p:sp>
      <p:sp>
        <p:nvSpPr>
          <p:cNvPr id="12" name="TextBox 11">
            <a:extLst>
              <a:ext uri="{FF2B5EF4-FFF2-40B4-BE49-F238E27FC236}">
                <a16:creationId xmlns:a16="http://schemas.microsoft.com/office/drawing/2014/main" id="{1E6807D2-F7F9-4BD0-9519-6322739D2DBF}"/>
              </a:ext>
            </a:extLst>
          </p:cNvPr>
          <p:cNvSpPr txBox="1"/>
          <p:nvPr/>
        </p:nvSpPr>
        <p:spPr>
          <a:xfrm>
            <a:off x="6240016" y="6112680"/>
            <a:ext cx="4139952" cy="369332"/>
          </a:xfrm>
          <a:prstGeom prst="rect">
            <a:avLst/>
          </a:prstGeom>
          <a:noFill/>
        </p:spPr>
        <p:txBody>
          <a:bodyPr wrap="square">
            <a:spAutoFit/>
          </a:bodyPr>
          <a:lstStyle/>
          <a:p>
            <a:pPr algn="ctr"/>
            <a:r>
              <a:rPr lang="en-IN" dirty="0"/>
              <a:t>Fig.29 Scan strategy vs SDAS</a:t>
            </a:r>
          </a:p>
        </p:txBody>
      </p:sp>
    </p:spTree>
    <p:extLst>
      <p:ext uri="{BB962C8B-B14F-4D97-AF65-F5344CB8AC3E}">
        <p14:creationId xmlns:p14="http://schemas.microsoft.com/office/powerpoint/2010/main" val="118053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81950"/>
            <a:ext cx="10802416" cy="548640"/>
          </a:xfrm>
          <a:solidFill>
            <a:schemeClr val="accent1"/>
          </a:solidFill>
        </p:spPr>
        <p:txBody>
          <a:bodyPr>
            <a:normAutofit fontScale="90000"/>
          </a:bodyPr>
          <a:lstStyle/>
          <a:p>
            <a:r>
              <a:rPr lang="en-US" b="1" dirty="0"/>
              <a:t>Conclusion</a:t>
            </a:r>
            <a:endParaRPr lang="en-IN" b="1" dirty="0"/>
          </a:p>
        </p:txBody>
      </p:sp>
      <p:sp>
        <p:nvSpPr>
          <p:cNvPr id="3" name="Content Placeholder 2"/>
          <p:cNvSpPr>
            <a:spLocks noGrp="1"/>
          </p:cNvSpPr>
          <p:nvPr>
            <p:ph idx="1"/>
          </p:nvPr>
        </p:nvSpPr>
        <p:spPr>
          <a:xfrm>
            <a:off x="551384" y="618008"/>
            <a:ext cx="10945216" cy="6103467"/>
          </a:xfrm>
          <a:ln>
            <a:noFill/>
          </a:ln>
        </p:spPr>
        <p:style>
          <a:lnRef idx="2">
            <a:schemeClr val="accent1"/>
          </a:lnRef>
          <a:fillRef idx="1">
            <a:schemeClr val="lt1"/>
          </a:fillRef>
          <a:effectRef idx="0">
            <a:schemeClr val="accent1"/>
          </a:effectRef>
          <a:fontRef idx="minor">
            <a:schemeClr val="dk1"/>
          </a:fontRef>
        </p:style>
        <p:txBody>
          <a:bodyPr>
            <a:normAutofit fontScale="47500" lnSpcReduction="20000"/>
          </a:bodyPr>
          <a:lstStyle/>
          <a:p>
            <a:pPr marL="457200" indent="-457200" algn="just">
              <a:lnSpc>
                <a:spcPct val="150000"/>
              </a:lnSpc>
              <a:spcAft>
                <a:spcPts val="1000"/>
              </a:spcAft>
              <a:buFont typeface="+mj-lt"/>
              <a:buAutoNum type="arabicPeriod"/>
            </a:pPr>
            <a:r>
              <a:rPr lang="en-IN" sz="4200" dirty="0">
                <a:ea typeface="Calibri" panose="020F0502020204030204" pitchFamily="34" charset="0"/>
                <a:cs typeface="Times New Roman" panose="02020603050405020304" pitchFamily="18" charset="0"/>
              </a:rPr>
              <a:t>The modification of the copper pipe slit, fastened to the nozzle so that argon gets introduced just below the nozzle tip, completely solved the problem of </a:t>
            </a:r>
            <a:r>
              <a:rPr lang="en-IN" sz="4200" dirty="0">
                <a:solidFill>
                  <a:srgbClr val="FF0000"/>
                </a:solidFill>
                <a:ea typeface="Calibri" panose="020F0502020204030204" pitchFamily="34" charset="0"/>
                <a:cs typeface="Times New Roman" panose="02020603050405020304" pitchFamily="18" charset="0"/>
              </a:rPr>
              <a:t>lens break</a:t>
            </a:r>
            <a:r>
              <a:rPr lang="en-IN" sz="4200" dirty="0">
                <a:ea typeface="Calibri" panose="020F0502020204030204" pitchFamily="34" charset="0"/>
                <a:cs typeface="Times New Roman" panose="02020603050405020304" pitchFamily="18" charset="0"/>
              </a:rPr>
              <a:t>.</a:t>
            </a:r>
          </a:p>
          <a:p>
            <a:pPr marL="457200" indent="-457200" algn="just">
              <a:lnSpc>
                <a:spcPct val="150000"/>
              </a:lnSpc>
              <a:spcAft>
                <a:spcPts val="1000"/>
              </a:spcAft>
              <a:buFont typeface="+mj-lt"/>
              <a:buAutoNum type="arabicPeriod"/>
            </a:pPr>
            <a:r>
              <a:rPr lang="en-IN" sz="4200" dirty="0">
                <a:solidFill>
                  <a:srgbClr val="FF0000"/>
                </a:solidFill>
                <a:ea typeface="Calibri" panose="020F0502020204030204" pitchFamily="34" charset="0"/>
              </a:rPr>
              <a:t>Increasing</a:t>
            </a:r>
            <a:r>
              <a:rPr lang="en-IN" sz="4200" dirty="0">
                <a:ea typeface="Calibri" panose="020F0502020204030204" pitchFamily="34" charset="0"/>
              </a:rPr>
              <a:t> the power from 80 W to 140 W, increased the maximum load from 6.2 KN to 21.3 KN during the bond shear strength test.</a:t>
            </a:r>
          </a:p>
          <a:p>
            <a:pPr marL="457200" indent="-457200" algn="just">
              <a:lnSpc>
                <a:spcPct val="150000"/>
              </a:lnSpc>
              <a:spcAft>
                <a:spcPts val="1000"/>
              </a:spcAft>
              <a:buFont typeface="+mj-lt"/>
              <a:buAutoNum type="arabicPeriod"/>
            </a:pPr>
            <a:r>
              <a:rPr lang="en-IN" sz="4200" dirty="0">
                <a:ea typeface="Calibri" panose="020F0502020204030204" pitchFamily="34" charset="0"/>
              </a:rPr>
              <a:t>Increase in the </a:t>
            </a:r>
            <a:r>
              <a:rPr lang="en-IN" sz="4200" dirty="0">
                <a:solidFill>
                  <a:srgbClr val="FF0000"/>
                </a:solidFill>
                <a:ea typeface="Calibri" panose="020F0502020204030204" pitchFamily="34" charset="0"/>
              </a:rPr>
              <a:t>secondary dendritic arm spacing </a:t>
            </a:r>
            <a:r>
              <a:rPr lang="en-IN" sz="4200" dirty="0">
                <a:ea typeface="Calibri" panose="020F0502020204030204" pitchFamily="34" charset="0"/>
              </a:rPr>
              <a:t>was observed due to reduced cooling rate. It was increased when scan speed, hatch space were </a:t>
            </a:r>
            <a:r>
              <a:rPr lang="en-IN" sz="4200" dirty="0">
                <a:solidFill>
                  <a:srgbClr val="FF0000"/>
                </a:solidFill>
                <a:ea typeface="Calibri" panose="020F0502020204030204" pitchFamily="34" charset="0"/>
              </a:rPr>
              <a:t>decreased</a:t>
            </a:r>
            <a:r>
              <a:rPr lang="en-IN" sz="4200" dirty="0">
                <a:ea typeface="Calibri" panose="020F0502020204030204" pitchFamily="34" charset="0"/>
              </a:rPr>
              <a:t> and power was </a:t>
            </a:r>
            <a:r>
              <a:rPr lang="en-IN" sz="4200" dirty="0">
                <a:solidFill>
                  <a:srgbClr val="FF0000"/>
                </a:solidFill>
                <a:ea typeface="Calibri" panose="020F0502020204030204" pitchFamily="34" charset="0"/>
              </a:rPr>
              <a:t>increased</a:t>
            </a:r>
            <a:r>
              <a:rPr lang="en-IN" sz="4200" dirty="0">
                <a:ea typeface="Calibri" panose="020F0502020204030204" pitchFamily="34" charset="0"/>
              </a:rPr>
              <a:t>.</a:t>
            </a:r>
          </a:p>
          <a:p>
            <a:pPr marL="457200" indent="-457200" algn="just">
              <a:lnSpc>
                <a:spcPct val="150000"/>
              </a:lnSpc>
              <a:spcAft>
                <a:spcPts val="1000"/>
              </a:spcAft>
              <a:buFont typeface="+mj-lt"/>
              <a:buAutoNum type="arabicPeriod"/>
            </a:pPr>
            <a:r>
              <a:rPr lang="en-IN" sz="4200" dirty="0">
                <a:ea typeface="Calibri" panose="020F0502020204030204" pitchFamily="34" charset="0"/>
              </a:rPr>
              <a:t>The </a:t>
            </a:r>
            <a:r>
              <a:rPr lang="en-IN" sz="4200" dirty="0">
                <a:solidFill>
                  <a:srgbClr val="FF0000"/>
                </a:solidFill>
                <a:ea typeface="Calibri" panose="020F0502020204030204" pitchFamily="34" charset="0"/>
              </a:rPr>
              <a:t>horizontal scan strategy </a:t>
            </a:r>
            <a:r>
              <a:rPr lang="en-IN" sz="4200" dirty="0">
                <a:ea typeface="Calibri" panose="020F0502020204030204" pitchFamily="34" charset="0"/>
              </a:rPr>
              <a:t>has better results compared to the vertical and diagonal scan strategies. SDAS of 8.90 µm,10.23 µm, and 43.40 µm was observed for horizontal, vertical, and diagonal respectively. So, the presence of </a:t>
            </a:r>
            <a:r>
              <a:rPr lang="en-IN" sz="4200" dirty="0">
                <a:solidFill>
                  <a:srgbClr val="FF0000"/>
                </a:solidFill>
                <a:ea typeface="Calibri" panose="020F0502020204030204" pitchFamily="34" charset="0"/>
              </a:rPr>
              <a:t>finer grains and higher cooling rates </a:t>
            </a:r>
            <a:r>
              <a:rPr lang="en-IN" sz="4200" dirty="0">
                <a:ea typeface="Calibri" panose="020F0502020204030204" pitchFamily="34" charset="0"/>
              </a:rPr>
              <a:t>resulted in better properties of samples made with the horizontal scan strategy</a:t>
            </a:r>
            <a:r>
              <a:rPr lang="en-IN" sz="4200" dirty="0">
                <a:latin typeface="Times New Roman" panose="02020603050405020304" pitchFamily="18" charset="0"/>
                <a:ea typeface="Calibri" panose="020F0502020204030204" pitchFamily="34" charset="0"/>
              </a:rPr>
              <a:t>.</a:t>
            </a:r>
          </a:p>
          <a:p>
            <a:pPr marL="457200" indent="-457200" algn="just">
              <a:lnSpc>
                <a:spcPct val="150000"/>
              </a:lnSpc>
              <a:spcAft>
                <a:spcPts val="1000"/>
              </a:spcAft>
              <a:buFont typeface="+mj-lt"/>
              <a:buAutoNum type="arabicPeriod"/>
            </a:pPr>
            <a:r>
              <a:rPr lang="en-IN" sz="4200" dirty="0">
                <a:ea typeface="Calibri" panose="020F0502020204030204" pitchFamily="34" charset="0"/>
              </a:rPr>
              <a:t>So higher power of </a:t>
            </a:r>
            <a:r>
              <a:rPr lang="en-IN" sz="4200" dirty="0">
                <a:solidFill>
                  <a:srgbClr val="FF0000"/>
                </a:solidFill>
                <a:ea typeface="Calibri" panose="020F0502020204030204" pitchFamily="34" charset="0"/>
              </a:rPr>
              <a:t>140 w</a:t>
            </a:r>
            <a:r>
              <a:rPr lang="en-IN" sz="4200" dirty="0">
                <a:ea typeface="Calibri" panose="020F0502020204030204" pitchFamily="34" charset="0"/>
              </a:rPr>
              <a:t>, higher scan speed of </a:t>
            </a:r>
            <a:r>
              <a:rPr lang="en-IN" sz="4200" dirty="0">
                <a:solidFill>
                  <a:srgbClr val="FF0000"/>
                </a:solidFill>
                <a:ea typeface="Calibri" panose="020F0502020204030204" pitchFamily="34" charset="0"/>
              </a:rPr>
              <a:t>13 mm/sec</a:t>
            </a:r>
            <a:r>
              <a:rPr lang="en-IN" sz="4200" dirty="0">
                <a:ea typeface="Calibri" panose="020F0502020204030204" pitchFamily="34" charset="0"/>
              </a:rPr>
              <a:t>, hatch space with lesser overlapping that is </a:t>
            </a:r>
            <a:r>
              <a:rPr lang="en-IN" sz="4200" dirty="0">
                <a:solidFill>
                  <a:srgbClr val="FF0000"/>
                </a:solidFill>
                <a:ea typeface="Calibri" panose="020F0502020204030204" pitchFamily="34" charset="0"/>
              </a:rPr>
              <a:t>0.5mm</a:t>
            </a:r>
            <a:r>
              <a:rPr lang="en-IN" sz="4200" dirty="0">
                <a:ea typeface="Calibri" panose="020F0502020204030204" pitchFamily="34" charset="0"/>
              </a:rPr>
              <a:t> and </a:t>
            </a:r>
            <a:r>
              <a:rPr lang="en-IN" sz="4200" dirty="0">
                <a:solidFill>
                  <a:srgbClr val="FF0000"/>
                </a:solidFill>
                <a:ea typeface="Calibri" panose="020F0502020204030204" pitchFamily="34" charset="0"/>
              </a:rPr>
              <a:t>horizontal scan strategy </a:t>
            </a:r>
            <a:r>
              <a:rPr lang="en-IN" sz="4200" dirty="0">
                <a:ea typeface="Calibri" panose="020F0502020204030204" pitchFamily="34" charset="0"/>
              </a:rPr>
              <a:t>concluded as optimum parameters.</a:t>
            </a:r>
          </a:p>
          <a:p>
            <a:pPr marL="457200" indent="-457200" algn="just">
              <a:lnSpc>
                <a:spcPct val="150000"/>
              </a:lnSpc>
              <a:spcAft>
                <a:spcPts val="1000"/>
              </a:spcAft>
              <a:buFont typeface="+mj-lt"/>
              <a:buAutoNum type="arabicPeriod"/>
            </a:pPr>
            <a:endParaRPr lang="en-IN" sz="4200" dirty="0">
              <a:ea typeface="Calibri" panose="020F0502020204030204" pitchFamily="34" charset="0"/>
              <a:cs typeface="Times New Roman" panose="02020603050405020304" pitchFamily="18" charset="0"/>
            </a:endParaRPr>
          </a:p>
          <a:p>
            <a:pPr marL="457200" indent="-457200">
              <a:buFont typeface="+mj-lt"/>
              <a:buAutoNum type="arabicPeriod"/>
            </a:pPr>
            <a:endParaRPr lang="en-IN" dirty="0"/>
          </a:p>
        </p:txBody>
      </p:sp>
      <p:sp>
        <p:nvSpPr>
          <p:cNvPr id="4" name="Slide Number Placeholder 3"/>
          <p:cNvSpPr>
            <a:spLocks noGrp="1"/>
          </p:cNvSpPr>
          <p:nvPr>
            <p:ph type="sldNum" sz="quarter" idx="12"/>
          </p:nvPr>
        </p:nvSpPr>
        <p:spPr/>
        <p:txBody>
          <a:bodyPr/>
          <a:lstStyle/>
          <a:p>
            <a:fld id="{5E3C3D1C-4552-4D63-98B8-254854841BC5}" type="slidenum">
              <a:rPr lang="en-IN" smtClean="0"/>
              <a:t>42</a:t>
            </a:fld>
            <a:endParaRPr lang="en-IN"/>
          </a:p>
        </p:txBody>
      </p:sp>
    </p:spTree>
    <p:extLst>
      <p:ext uri="{BB962C8B-B14F-4D97-AF65-F5344CB8AC3E}">
        <p14:creationId xmlns:p14="http://schemas.microsoft.com/office/powerpoint/2010/main" val="309231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76" y="0"/>
            <a:ext cx="10874424" cy="548640"/>
          </a:xfrm>
          <a:solidFill>
            <a:schemeClr val="accent1"/>
          </a:solidFill>
        </p:spPr>
        <p:txBody>
          <a:bodyPr>
            <a:normAutofit fontScale="90000"/>
          </a:bodyPr>
          <a:lstStyle/>
          <a:p>
            <a:r>
              <a:rPr lang="en-IN" b="1" dirty="0"/>
              <a:t>REFERENCES</a:t>
            </a:r>
          </a:p>
        </p:txBody>
      </p:sp>
      <p:sp>
        <p:nvSpPr>
          <p:cNvPr id="3" name="Content Placeholder 2"/>
          <p:cNvSpPr>
            <a:spLocks noGrp="1"/>
          </p:cNvSpPr>
          <p:nvPr>
            <p:ph idx="1"/>
          </p:nvPr>
        </p:nvSpPr>
        <p:spPr>
          <a:xfrm>
            <a:off x="479376" y="764705"/>
            <a:ext cx="11233248" cy="5591647"/>
          </a:xfrm>
        </p:spPr>
        <p:txBody>
          <a:bodyPr>
            <a:noAutofit/>
          </a:bodyPr>
          <a:lstStyle/>
          <a:p>
            <a:pPr marL="514350" indent="-514350">
              <a:buFont typeface="+mj-lt"/>
              <a:buAutoNum type="arabicPeriod"/>
            </a:pPr>
            <a:r>
              <a:rPr lang="en-IN" sz="2000" b="0" dirty="0" err="1"/>
              <a:t>Lida</a:t>
            </a:r>
            <a:r>
              <a:rPr lang="en-IN" sz="2000" b="0" dirty="0"/>
              <a:t> Zhu a,*,1 , </a:t>
            </a:r>
            <a:r>
              <a:rPr lang="en-IN" sz="2000" b="0" dirty="0" err="1"/>
              <a:t>Pengsheng</a:t>
            </a:r>
            <a:r>
              <a:rPr lang="en-IN" sz="2000" b="0" dirty="0"/>
              <a:t> </a:t>
            </a:r>
            <a:r>
              <a:rPr lang="en-IN" sz="2000" b="0" dirty="0" err="1"/>
              <a:t>Xue</a:t>
            </a:r>
            <a:r>
              <a:rPr lang="en-IN" sz="2000" b="0" dirty="0"/>
              <a:t> a,1 , Qing Lan a , </a:t>
            </a:r>
            <a:r>
              <a:rPr lang="en-IN" sz="2000" b="0" dirty="0" err="1"/>
              <a:t>Guiru</a:t>
            </a:r>
            <a:r>
              <a:rPr lang="en-IN" sz="2000" b="0" dirty="0"/>
              <a:t> Meng a , Yuan Ren b , </a:t>
            </a:r>
            <a:r>
              <a:rPr lang="en-IN" sz="2000" b="0" dirty="0" err="1"/>
              <a:t>Zhichao</a:t>
            </a:r>
            <a:r>
              <a:rPr lang="en-IN" sz="2000" b="0" dirty="0"/>
              <a:t> Yang a , </a:t>
            </a:r>
            <a:r>
              <a:rPr lang="en-IN" sz="2000" b="0" dirty="0" err="1"/>
              <a:t>Peihua</a:t>
            </a:r>
            <a:r>
              <a:rPr lang="en-IN" sz="2000" b="0" dirty="0"/>
              <a:t> Xu a , </a:t>
            </a:r>
            <a:r>
              <a:rPr lang="en-IN" sz="2000" b="0" dirty="0" err="1"/>
              <a:t>Zhe</a:t>
            </a:r>
            <a:r>
              <a:rPr lang="en-IN" sz="2000" b="0" dirty="0"/>
              <a:t> Liu c -  Recent research and development status of laser cladding: A review.(2021)</a:t>
            </a:r>
          </a:p>
          <a:p>
            <a:pPr marL="514350" indent="-514350">
              <a:buFont typeface="+mj-lt"/>
              <a:buAutoNum type="arabicPeriod"/>
            </a:pPr>
            <a:r>
              <a:rPr lang="en-IN" sz="2000" b="0" dirty="0" err="1"/>
              <a:t>Feifei</a:t>
            </a:r>
            <a:r>
              <a:rPr lang="en-IN" sz="2000" b="0" dirty="0"/>
              <a:t> Huang 1,2,* , </a:t>
            </a:r>
            <a:r>
              <a:rPr lang="en-IN" sz="2000" b="0" dirty="0" err="1"/>
              <a:t>Erju</a:t>
            </a:r>
            <a:r>
              <a:rPr lang="en-IN" sz="2000" b="0" dirty="0"/>
              <a:t> Liu 3,4 , Yi Qin 1 , </a:t>
            </a:r>
            <a:r>
              <a:rPr lang="en-IN" sz="2000" b="0" dirty="0" err="1"/>
              <a:t>Qingrui</a:t>
            </a:r>
            <a:r>
              <a:rPr lang="en-IN" sz="2000" b="0" dirty="0"/>
              <a:t> Wang 1 , Ying </a:t>
            </a:r>
            <a:r>
              <a:rPr lang="en-IN" sz="2000" b="0" dirty="0" err="1"/>
              <a:t>Jin</a:t>
            </a:r>
            <a:r>
              <a:rPr lang="en-IN" sz="2000" b="0" dirty="0"/>
              <a:t> 1,2,* , Lei Wen 1,2 and Hai Chang 1,2- A Study of Multi-Pass Laser-Cladding 2205 Duplex Stainless Steel Coating: Microstructure, Electrochemical Corrosion </a:t>
            </a:r>
            <a:r>
              <a:rPr lang="en-IN" sz="2000" b="0" dirty="0" err="1"/>
              <a:t>Behavior</a:t>
            </a:r>
            <a:r>
              <a:rPr lang="en-IN" sz="2000" b="0" dirty="0"/>
              <a:t>, and Wear-Resistance Properties(2022)</a:t>
            </a:r>
          </a:p>
          <a:p>
            <a:pPr marL="514350" indent="-514350">
              <a:buFont typeface="+mj-lt"/>
              <a:buAutoNum type="arabicPeriod"/>
            </a:pPr>
            <a:r>
              <a:rPr lang="en-IN" sz="2000" b="0" dirty="0" err="1"/>
              <a:t>Feifei</a:t>
            </a:r>
            <a:r>
              <a:rPr lang="en-IN" sz="2000" b="0" dirty="0"/>
              <a:t> Huang 1,2,* , </a:t>
            </a:r>
            <a:r>
              <a:rPr lang="en-IN" sz="2000" b="0" dirty="0" err="1"/>
              <a:t>Erju</a:t>
            </a:r>
            <a:r>
              <a:rPr lang="en-IN" sz="2000" b="0" dirty="0"/>
              <a:t> Liu 3,4 , Yi Qin 1 , </a:t>
            </a:r>
            <a:r>
              <a:rPr lang="en-IN" sz="2000" b="0" dirty="0" err="1"/>
              <a:t>Qingrui</a:t>
            </a:r>
            <a:r>
              <a:rPr lang="en-IN" sz="2000" b="0" dirty="0"/>
              <a:t> Wang 1 , Ying </a:t>
            </a:r>
            <a:r>
              <a:rPr lang="en-IN" sz="2000" b="0" dirty="0" err="1"/>
              <a:t>Jin</a:t>
            </a:r>
            <a:r>
              <a:rPr lang="en-IN" sz="2000" b="0" dirty="0"/>
              <a:t> 1,2,* , Lei Wen 1,2 and Hai Chang 1,2- A Study of Multi-Pass Laser-Cladding 2205 Duplex Stainless Steel Coating: Microstructure, Electrochemical Corrosion </a:t>
            </a:r>
            <a:r>
              <a:rPr lang="en-IN" sz="2000" b="0" dirty="0" err="1"/>
              <a:t>Behavior</a:t>
            </a:r>
            <a:r>
              <a:rPr lang="en-IN" sz="2000" b="0" dirty="0"/>
              <a:t>, and Wear-Resistance Properties(2022)</a:t>
            </a:r>
          </a:p>
          <a:p>
            <a:pPr marL="514350" indent="-514350">
              <a:buFont typeface="+mj-lt"/>
              <a:buAutoNum type="arabicPeriod"/>
            </a:pPr>
            <a:r>
              <a:rPr lang="en-IN" sz="2000" b="0" dirty="0"/>
              <a:t>Anas Ahmad Siddiqui * , </a:t>
            </a:r>
            <a:r>
              <a:rPr lang="en-IN" sz="2000" b="0" dirty="0" err="1"/>
              <a:t>Avanish</a:t>
            </a:r>
            <a:r>
              <a:rPr lang="en-IN" sz="2000" b="0" dirty="0"/>
              <a:t> Kumar Dubey- Recent trends in laser cladding and surface alloying (2021)….</a:t>
            </a:r>
          </a:p>
          <a:p>
            <a:pPr marL="514350" indent="-514350">
              <a:buFont typeface="+mj-lt"/>
              <a:buAutoNum type="arabicPeriod"/>
            </a:pPr>
            <a:r>
              <a:rPr lang="en-IN" sz="2000" b="0" dirty="0"/>
              <a:t>Kohei Asano,1,2 Masahiro Tsukamoto,3 Yoshinori Funada,4 Yu Sakon,5 Nobuyuki Abe,3 Yuji Sato,3 </a:t>
            </a:r>
            <a:r>
              <a:rPr lang="en-IN" sz="2000" b="0" dirty="0" err="1"/>
              <a:t>Ritsuko</a:t>
            </a:r>
            <a:r>
              <a:rPr lang="en-IN" sz="2000" b="0" dirty="0"/>
              <a:t> Higashino,3 Masanori Sengoku,6 and Minoru Yoshida6 - Copper film formation on metal surfaces with 100 W blue direct diode laser system.</a:t>
            </a:r>
          </a:p>
          <a:p>
            <a:pPr marL="514350" indent="-514350">
              <a:buFont typeface="+mj-lt"/>
              <a:buAutoNum type="arabicPeriod" startAt="6"/>
            </a:pPr>
            <a:r>
              <a:rPr lang="en-IN" sz="2000" dirty="0"/>
              <a:t>Ravi </a:t>
            </a:r>
            <a:r>
              <a:rPr lang="en-IN" sz="2000" dirty="0" err="1"/>
              <a:t>Parekha,b</a:t>
            </a:r>
            <a:r>
              <a:rPr lang="en-IN" sz="2000" dirty="0"/>
              <a:t>,*, Ramesh Kumar </a:t>
            </a:r>
            <a:r>
              <a:rPr lang="en-IN" sz="2000" dirty="0" err="1"/>
              <a:t>Buddua</a:t>
            </a:r>
            <a:r>
              <a:rPr lang="en-IN" sz="2000" dirty="0"/>
              <a:t> , R.I. </a:t>
            </a:r>
            <a:r>
              <a:rPr lang="en-IN" sz="2000" dirty="0" err="1"/>
              <a:t>Patelb</a:t>
            </a:r>
            <a:r>
              <a:rPr lang="en-IN" sz="2000" dirty="0"/>
              <a:t>- Multiphysics simulation of laser cladding process to study the effect of process parameters on clad geometry.</a:t>
            </a:r>
          </a:p>
          <a:p>
            <a:pPr marL="514350" indent="-514350">
              <a:buFont typeface="+mj-lt"/>
              <a:buAutoNum type="arabicPeriod" startAt="6"/>
            </a:pPr>
            <a:r>
              <a:rPr lang="en-IN" sz="2000" dirty="0"/>
              <a:t>R. M. Mahamood1,2,3 and E. T. Akinlabi1 Effect Of The Scanning Speed Of Treatment On The Microstructure, Microhardness, Wear, And Corrosion </a:t>
            </a:r>
            <a:r>
              <a:rPr lang="en-IN" sz="2000" dirty="0" err="1"/>
              <a:t>Behavior</a:t>
            </a:r>
            <a:r>
              <a:rPr lang="en-IN" sz="2000" dirty="0"/>
              <a:t> Of Laser Metal-Deposited </a:t>
            </a:r>
            <a:r>
              <a:rPr lang="en-IN" sz="2000" dirty="0" err="1"/>
              <a:t>Ti</a:t>
            </a:r>
            <a:r>
              <a:rPr lang="en-IN" sz="2000" dirty="0"/>
              <a:t>–6al–4v/Tic Composite.</a:t>
            </a:r>
          </a:p>
          <a:p>
            <a:pPr marL="514350" indent="-514350">
              <a:buFont typeface="+mj-lt"/>
              <a:buAutoNum type="arabicPeriod"/>
            </a:pPr>
            <a:endParaRPr lang="en-IN" sz="2200" b="0" dirty="0"/>
          </a:p>
          <a:p>
            <a:pPr marL="514350" indent="-514350">
              <a:buFont typeface="+mj-lt"/>
              <a:buAutoNum type="arabicPeriod"/>
            </a:pPr>
            <a:endParaRPr lang="en-IN" sz="2200" b="0" dirty="0"/>
          </a:p>
        </p:txBody>
      </p:sp>
      <p:sp>
        <p:nvSpPr>
          <p:cNvPr id="4" name="Slide Number Placeholder 3"/>
          <p:cNvSpPr>
            <a:spLocks noGrp="1"/>
          </p:cNvSpPr>
          <p:nvPr>
            <p:ph type="sldNum" sz="quarter" idx="12"/>
          </p:nvPr>
        </p:nvSpPr>
        <p:spPr/>
        <p:txBody>
          <a:bodyPr/>
          <a:lstStyle/>
          <a:p>
            <a:fld id="{5E3C3D1C-4552-4D63-98B8-254854841BC5}" type="slidenum">
              <a:rPr lang="en-IN" smtClean="0"/>
              <a:t>43</a:t>
            </a:fld>
            <a:endParaRPr lang="en-IN"/>
          </a:p>
        </p:txBody>
      </p:sp>
    </p:spTree>
    <p:extLst>
      <p:ext uri="{BB962C8B-B14F-4D97-AF65-F5344CB8AC3E}">
        <p14:creationId xmlns:p14="http://schemas.microsoft.com/office/powerpoint/2010/main" val="38415653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0"/>
            <a:ext cx="11161240" cy="548640"/>
          </a:xfrm>
          <a:solidFill>
            <a:schemeClr val="accent1"/>
          </a:solidFill>
        </p:spPr>
        <p:txBody>
          <a:bodyPr>
            <a:normAutofit fontScale="90000"/>
          </a:bodyPr>
          <a:lstStyle/>
          <a:p>
            <a:r>
              <a:rPr lang="en-IN" b="1" dirty="0"/>
              <a:t>REFERENCES</a:t>
            </a:r>
          </a:p>
        </p:txBody>
      </p:sp>
      <p:sp>
        <p:nvSpPr>
          <p:cNvPr id="3" name="Content Placeholder 2"/>
          <p:cNvSpPr>
            <a:spLocks noGrp="1"/>
          </p:cNvSpPr>
          <p:nvPr>
            <p:ph idx="1"/>
          </p:nvPr>
        </p:nvSpPr>
        <p:spPr>
          <a:xfrm>
            <a:off x="623392" y="908720"/>
            <a:ext cx="11161240" cy="5616624"/>
          </a:xfrm>
        </p:spPr>
        <p:txBody>
          <a:bodyPr>
            <a:normAutofit/>
          </a:bodyPr>
          <a:lstStyle/>
          <a:p>
            <a:pPr marL="514350" indent="-514350">
              <a:buFont typeface="+mj-lt"/>
              <a:buAutoNum type="arabicPeriod" startAt="8"/>
            </a:pPr>
            <a:r>
              <a:rPr lang="en-US" sz="2200" dirty="0"/>
              <a:t>K. Shahzad et al., Additive manufacturing of alumina parts by indirect selective laser sintering and post processing, Journal of Materials Processing Technology 213 (2013) 1484– 1494.</a:t>
            </a:r>
          </a:p>
          <a:p>
            <a:pPr marL="514350" indent="-514350">
              <a:buFont typeface="+mj-lt"/>
              <a:buAutoNum type="arabicPeriod" startAt="8"/>
            </a:pPr>
            <a:r>
              <a:rPr lang="en-US" sz="2200" dirty="0"/>
              <a:t>William M. Steen · </a:t>
            </a:r>
            <a:r>
              <a:rPr lang="en-US" sz="2200" dirty="0" err="1"/>
              <a:t>Jyotirmoy</a:t>
            </a:r>
            <a:r>
              <a:rPr lang="en-US" sz="2200" dirty="0"/>
              <a:t> </a:t>
            </a:r>
            <a:r>
              <a:rPr lang="en-US" sz="2200" dirty="0" err="1"/>
              <a:t>Mazumder</a:t>
            </a:r>
            <a:r>
              <a:rPr lang="en-US" sz="2200" dirty="0"/>
              <a:t>- Laser Material Processing (4th Edition)</a:t>
            </a:r>
          </a:p>
          <a:p>
            <a:pPr marL="0" indent="0">
              <a:buNone/>
            </a:pPr>
            <a:endParaRPr lang="en-US" sz="2400" dirty="0"/>
          </a:p>
          <a:p>
            <a:pPr marL="514350" indent="-514350">
              <a:buFont typeface="+mj-lt"/>
              <a:buAutoNum type="arabicPeriod" startAt="11"/>
            </a:pPr>
            <a:endParaRPr lang="en-US" sz="2400" dirty="0"/>
          </a:p>
          <a:p>
            <a:pPr marL="514350" indent="-514350">
              <a:buFont typeface="+mj-lt"/>
              <a:buAutoNum type="arabicPeriod" startAt="8"/>
            </a:pPr>
            <a:endParaRPr lang="en-IN" dirty="0"/>
          </a:p>
          <a:p>
            <a:pPr marL="514350" indent="-514350">
              <a:buFont typeface="+mj-lt"/>
              <a:buAutoNum type="arabicPeriod" startAt="8"/>
            </a:pPr>
            <a:endParaRPr lang="en-IN" dirty="0"/>
          </a:p>
          <a:p>
            <a:pPr marL="514350" indent="-514350">
              <a:buFont typeface="+mj-lt"/>
              <a:buAutoNum type="arabicPeriod" startAt="8"/>
            </a:pPr>
            <a:endParaRPr lang="en-IN" dirty="0"/>
          </a:p>
          <a:p>
            <a:pPr marL="514350" indent="-514350">
              <a:buFont typeface="+mj-lt"/>
              <a:buAutoNum type="arabicPeriod" startAt="8"/>
            </a:pPr>
            <a:endParaRPr lang="en-IN" dirty="0"/>
          </a:p>
          <a:p>
            <a:pPr marL="514350" indent="-514350">
              <a:buFont typeface="+mj-lt"/>
              <a:buAutoNum type="arabicPeriod" startAt="8"/>
            </a:pPr>
            <a:endParaRPr lang="en-IN" dirty="0"/>
          </a:p>
          <a:p>
            <a:pPr marL="514350" indent="-514350">
              <a:buFont typeface="+mj-lt"/>
              <a:buAutoNum type="arabicPeriod" startAt="8"/>
            </a:pPr>
            <a:endParaRPr lang="en-IN" dirty="0"/>
          </a:p>
          <a:p>
            <a:pPr marL="514350" indent="-514350">
              <a:buFont typeface="+mj-lt"/>
              <a:buAutoNum type="arabicPeriod" startAt="8"/>
            </a:pPr>
            <a:endParaRPr lang="en-IN" dirty="0"/>
          </a:p>
        </p:txBody>
      </p:sp>
      <p:sp>
        <p:nvSpPr>
          <p:cNvPr id="4" name="Slide Number Placeholder 3"/>
          <p:cNvSpPr>
            <a:spLocks noGrp="1"/>
          </p:cNvSpPr>
          <p:nvPr>
            <p:ph type="sldNum" sz="quarter" idx="12"/>
          </p:nvPr>
        </p:nvSpPr>
        <p:spPr/>
        <p:txBody>
          <a:bodyPr/>
          <a:lstStyle/>
          <a:p>
            <a:fld id="{5E3C3D1C-4552-4D63-98B8-254854841BC5}" type="slidenum">
              <a:rPr lang="en-IN" smtClean="0"/>
              <a:t>44</a:t>
            </a:fld>
            <a:endParaRPr lang="en-IN"/>
          </a:p>
        </p:txBody>
      </p:sp>
    </p:spTree>
    <p:extLst>
      <p:ext uri="{BB962C8B-B14F-4D97-AF65-F5344CB8AC3E}">
        <p14:creationId xmlns:p14="http://schemas.microsoft.com/office/powerpoint/2010/main" val="1340833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0"/>
            <a:ext cx="11017224" cy="548640"/>
          </a:xfrm>
          <a:solidFill>
            <a:schemeClr val="accent1"/>
          </a:solidFill>
        </p:spPr>
        <p:txBody>
          <a:bodyPr>
            <a:normAutofit fontScale="90000"/>
          </a:bodyPr>
          <a:lstStyle/>
          <a:p>
            <a:r>
              <a:rPr lang="en-IN" b="1" dirty="0"/>
              <a:t>ACKNOWLEDGEMENTS</a:t>
            </a:r>
          </a:p>
        </p:txBody>
      </p:sp>
      <p:sp>
        <p:nvSpPr>
          <p:cNvPr id="3" name="Content Placeholder 2"/>
          <p:cNvSpPr>
            <a:spLocks noGrp="1"/>
          </p:cNvSpPr>
          <p:nvPr>
            <p:ph idx="1"/>
          </p:nvPr>
        </p:nvSpPr>
        <p:spPr>
          <a:xfrm>
            <a:off x="551384" y="692696"/>
            <a:ext cx="11017224" cy="5904657"/>
          </a:xfrm>
        </p:spPr>
        <p:txBody>
          <a:bodyPr>
            <a:normAutofit fontScale="40000" lnSpcReduction="20000"/>
          </a:bodyPr>
          <a:lstStyle/>
          <a:p>
            <a:pPr algn="just">
              <a:lnSpc>
                <a:spcPct val="150000"/>
              </a:lnSpc>
              <a:spcAft>
                <a:spcPts val="1000"/>
              </a:spcAft>
              <a:tabLst>
                <a:tab pos="2219325" algn="l"/>
              </a:tabLst>
            </a:pPr>
            <a:r>
              <a:rPr lang="en-US" sz="4500" dirty="0">
                <a:latin typeface="Times New Roman" panose="02020603050405020304" pitchFamily="18" charset="0"/>
                <a:ea typeface="Calibri" panose="020F0502020204030204" pitchFamily="34" charset="0"/>
                <a:cs typeface="Times New Roman" panose="02020603050405020304" pitchFamily="18" charset="0"/>
              </a:rPr>
              <a:t>I would like to express my gratitude and appreciation to all those who gave me an opportunity to complete this project special thanks to my project guide </a:t>
            </a:r>
            <a:r>
              <a:rPr lang="en-US" sz="4500" b="1" dirty="0">
                <a:latin typeface="Times New Roman" panose="02020603050405020304" pitchFamily="18" charset="0"/>
                <a:ea typeface="Calibri" panose="020F0502020204030204" pitchFamily="34" charset="0"/>
                <a:cs typeface="Times New Roman" panose="02020603050405020304" pitchFamily="18" charset="0"/>
              </a:rPr>
              <a:t>Prof. M. J. Rathod</a:t>
            </a:r>
            <a:r>
              <a:rPr lang="en-US" sz="4500" dirty="0">
                <a:latin typeface="Times New Roman" panose="02020603050405020304" pitchFamily="18" charset="0"/>
                <a:ea typeface="Calibri" panose="020F0502020204030204" pitchFamily="34" charset="0"/>
                <a:cs typeface="Times New Roman" panose="02020603050405020304" pitchFamily="18" charset="0"/>
              </a:rPr>
              <a:t> for giving me the opportunity to work on CO</a:t>
            </a:r>
            <a:r>
              <a:rPr lang="en-US" sz="45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4500" dirty="0">
                <a:latin typeface="Times New Roman" panose="02020603050405020304" pitchFamily="18" charset="0"/>
                <a:ea typeface="Calibri" panose="020F0502020204030204" pitchFamily="34" charset="0"/>
                <a:cs typeface="Times New Roman" panose="02020603050405020304" pitchFamily="18" charset="0"/>
              </a:rPr>
              <a:t> laser machine-related project where it imparted knowledge of the role of metallurgy in 3D printing and surface engineering industry. His stimulating suggestions and encouragement helped me in repairing the CO</a:t>
            </a:r>
            <a:r>
              <a:rPr lang="en-US" sz="45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4500" dirty="0">
                <a:latin typeface="Times New Roman" panose="02020603050405020304" pitchFamily="18" charset="0"/>
                <a:ea typeface="Calibri" panose="020F0502020204030204" pitchFamily="34" charset="0"/>
                <a:cs typeface="Times New Roman" panose="02020603050405020304" pitchFamily="18" charset="0"/>
              </a:rPr>
              <a:t> laser machine, also his continuous guidance made my project from scratch to useful output.</a:t>
            </a:r>
            <a:endParaRPr lang="en-IN" sz="45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tabLst>
                <a:tab pos="2219325" algn="l"/>
              </a:tabLst>
            </a:pPr>
            <a:r>
              <a:rPr lang="en-US" sz="4500" dirty="0">
                <a:latin typeface="Times New Roman" panose="02020603050405020304" pitchFamily="18" charset="0"/>
                <a:ea typeface="Calibri" panose="020F0502020204030204" pitchFamily="34" charset="0"/>
                <a:cs typeface="Times New Roman" panose="02020603050405020304" pitchFamily="18" charset="0"/>
              </a:rPr>
              <a:t>I would also like to acknowledge to our Head of Department </a:t>
            </a:r>
            <a:r>
              <a:rPr lang="en-US" sz="4500" b="1" dirty="0">
                <a:latin typeface="Times New Roman" panose="02020603050405020304" pitchFamily="18" charset="0"/>
                <a:ea typeface="Calibri" panose="020F0502020204030204" pitchFamily="34" charset="0"/>
                <a:cs typeface="Times New Roman" panose="02020603050405020304" pitchFamily="18" charset="0"/>
              </a:rPr>
              <a:t>Dr. S.P. Butee</a:t>
            </a:r>
            <a:r>
              <a:rPr lang="en-US" sz="4500" dirty="0">
                <a:latin typeface="Times New Roman" panose="02020603050405020304" pitchFamily="18" charset="0"/>
                <a:ea typeface="Calibri" panose="020F0502020204030204" pitchFamily="34" charset="0"/>
                <a:cs typeface="Times New Roman" panose="02020603050405020304" pitchFamily="18" charset="0"/>
              </a:rPr>
              <a:t> for his consistent support during entire M-Tech project.</a:t>
            </a:r>
            <a:endParaRPr lang="en-IN" sz="45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tabLst>
                <a:tab pos="2219325" algn="l"/>
              </a:tabLst>
            </a:pPr>
            <a:r>
              <a:rPr lang="en-US" sz="4500" dirty="0">
                <a:latin typeface="Times New Roman" panose="02020603050405020304" pitchFamily="18" charset="0"/>
                <a:ea typeface="Calibri" panose="020F0502020204030204" pitchFamily="34" charset="0"/>
                <a:cs typeface="Times New Roman" panose="02020603050405020304" pitchFamily="18" charset="0"/>
              </a:rPr>
              <a:t>I would also like to thank </a:t>
            </a:r>
            <a:r>
              <a:rPr lang="en-US" sz="4500" b="1" dirty="0">
                <a:latin typeface="Times New Roman" panose="02020603050405020304" pitchFamily="18" charset="0"/>
                <a:ea typeface="Calibri" panose="020F0502020204030204" pitchFamily="34" charset="0"/>
                <a:cs typeface="Times New Roman" panose="02020603050405020304" pitchFamily="18" charset="0"/>
              </a:rPr>
              <a:t>Dr.A.E. Muley</a:t>
            </a:r>
            <a:r>
              <a:rPr lang="en-US" sz="4500" dirty="0">
                <a:latin typeface="Times New Roman" panose="02020603050405020304" pitchFamily="18" charset="0"/>
                <a:ea typeface="Calibri" panose="020F0502020204030204" pitchFamily="34" charset="0"/>
                <a:cs typeface="Times New Roman" panose="02020603050405020304" pitchFamily="18" charset="0"/>
              </a:rPr>
              <a:t> and her Ph.D. scholar </a:t>
            </a:r>
            <a:r>
              <a:rPr lang="en-US" sz="4500" b="1" dirty="0">
                <a:latin typeface="Times New Roman" panose="02020603050405020304" pitchFamily="18" charset="0"/>
                <a:ea typeface="Calibri" panose="020F0502020204030204" pitchFamily="34" charset="0"/>
                <a:cs typeface="Times New Roman" panose="02020603050405020304" pitchFamily="18" charset="0"/>
              </a:rPr>
              <a:t>Mr. Sandesh Patil</a:t>
            </a:r>
            <a:r>
              <a:rPr lang="en-US" sz="4500" dirty="0">
                <a:latin typeface="Times New Roman" panose="02020603050405020304" pitchFamily="18" charset="0"/>
                <a:ea typeface="Calibri" panose="020F0502020204030204" pitchFamily="34" charset="0"/>
                <a:cs typeface="Times New Roman" panose="02020603050405020304" pitchFamily="18" charset="0"/>
              </a:rPr>
              <a:t> for allowing and providing the necessary guidelines for the CO</a:t>
            </a:r>
            <a:r>
              <a:rPr lang="en-US" sz="45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4500" dirty="0">
                <a:latin typeface="Times New Roman" panose="02020603050405020304" pitchFamily="18" charset="0"/>
                <a:ea typeface="Calibri" panose="020F0502020204030204" pitchFamily="34" charset="0"/>
                <a:cs typeface="Times New Roman" panose="02020603050405020304" pitchFamily="18" charset="0"/>
              </a:rPr>
              <a:t> laser machine working setup of the Production Department, College of Engineering, Pune.</a:t>
            </a:r>
            <a:endParaRPr lang="en-IN" sz="45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tabLst>
                <a:tab pos="2219325" algn="l"/>
              </a:tabLst>
            </a:pPr>
            <a:r>
              <a:rPr lang="en-US" sz="4500" dirty="0">
                <a:latin typeface="Times New Roman" panose="02020603050405020304" pitchFamily="18" charset="0"/>
                <a:ea typeface="Calibri" panose="020F0502020204030204" pitchFamily="34" charset="0"/>
                <a:cs typeface="Times New Roman" panose="02020603050405020304" pitchFamily="18" charset="0"/>
              </a:rPr>
              <a:t>My sincere thanks to my parents for their consistent support and faith in me.  </a:t>
            </a:r>
            <a:endParaRPr lang="en-IN" sz="45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tabLst>
                <a:tab pos="2219325" algn="l"/>
              </a:tabLst>
            </a:pPr>
            <a:r>
              <a:rPr lang="en-US" sz="4500" dirty="0">
                <a:latin typeface="Times New Roman" panose="02020603050405020304" pitchFamily="18" charset="0"/>
                <a:ea typeface="Calibri" panose="020F0502020204030204" pitchFamily="34" charset="0"/>
                <a:cs typeface="Times New Roman" panose="02020603050405020304" pitchFamily="18" charset="0"/>
              </a:rPr>
              <a:t>Last but not least, my sincere thanks to all teaching and non-teaching staff, my senior Ph.D. pursuing staff and my colleagues of the Metallurgy and Materials Science department, College of Engineering Pune. </a:t>
            </a:r>
            <a:endParaRPr lang="en-IN" sz="45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a:p>
            <a:pPr marL="514350" indent="-514350">
              <a:buFont typeface="+mj-lt"/>
              <a:buAutoNum type="arabicPeriod" startAt="16"/>
            </a:pPr>
            <a:endParaRPr lang="en-IN" dirty="0"/>
          </a:p>
          <a:p>
            <a:pPr marL="514350" indent="-514350">
              <a:buFont typeface="+mj-lt"/>
              <a:buAutoNum type="arabicPeriod" startAt="16"/>
            </a:pPr>
            <a:endParaRPr lang="en-IN" dirty="0"/>
          </a:p>
          <a:p>
            <a:pPr marL="514350" indent="-514350">
              <a:buFont typeface="+mj-lt"/>
              <a:buAutoNum type="arabicPeriod" startAt="16"/>
            </a:pPr>
            <a:endParaRPr lang="en-IN" dirty="0"/>
          </a:p>
          <a:p>
            <a:pPr marL="514350" indent="-514350">
              <a:buFont typeface="+mj-lt"/>
              <a:buAutoNum type="arabicPeriod" startAt="16"/>
            </a:pPr>
            <a:endParaRPr lang="en-IN" dirty="0"/>
          </a:p>
        </p:txBody>
      </p:sp>
      <p:sp>
        <p:nvSpPr>
          <p:cNvPr id="4" name="Slide Number Placeholder 3"/>
          <p:cNvSpPr>
            <a:spLocks noGrp="1"/>
          </p:cNvSpPr>
          <p:nvPr>
            <p:ph type="sldNum" sz="quarter" idx="12"/>
          </p:nvPr>
        </p:nvSpPr>
        <p:spPr/>
        <p:txBody>
          <a:bodyPr/>
          <a:lstStyle/>
          <a:p>
            <a:fld id="{5E3C3D1C-4552-4D63-98B8-254854841BC5}" type="slidenum">
              <a:rPr lang="en-IN" smtClean="0"/>
              <a:t>45</a:t>
            </a:fld>
            <a:endParaRPr lang="en-IN"/>
          </a:p>
        </p:txBody>
      </p:sp>
    </p:spTree>
    <p:extLst>
      <p:ext uri="{BB962C8B-B14F-4D97-AF65-F5344CB8AC3E}">
        <p14:creationId xmlns:p14="http://schemas.microsoft.com/office/powerpoint/2010/main" val="10141906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F99D68-C2EF-A572-09FB-F5B16ED324A2}"/>
              </a:ext>
            </a:extLst>
          </p:cNvPr>
          <p:cNvSpPr>
            <a:spLocks noGrp="1"/>
          </p:cNvSpPr>
          <p:nvPr>
            <p:ph idx="1"/>
          </p:nvPr>
        </p:nvSpPr>
        <p:spPr>
          <a:xfrm>
            <a:off x="838200" y="2852935"/>
            <a:ext cx="10515600" cy="2751733"/>
          </a:xfrm>
        </p:spPr>
        <p:txBody>
          <a:bodyPr>
            <a:normAutofit/>
          </a:bodyPr>
          <a:lstStyle/>
          <a:p>
            <a:pPr marL="0" indent="0" algn="ctr">
              <a:buNone/>
            </a:pPr>
            <a:r>
              <a:rPr lang="en-US" sz="6000" b="1" i="1" dirty="0">
                <a:latin typeface="Colonna MT" panose="04020805060202030203" pitchFamily="82" charset="0"/>
              </a:rPr>
              <a:t>THANK YOU </a:t>
            </a:r>
            <a:endParaRPr lang="en-IN" sz="6000" b="1" i="1" dirty="0">
              <a:latin typeface="Colonna MT" panose="04020805060202030203" pitchFamily="82" charset="0"/>
            </a:endParaRPr>
          </a:p>
        </p:txBody>
      </p:sp>
      <p:sp>
        <p:nvSpPr>
          <p:cNvPr id="4" name="Slide Number Placeholder 3">
            <a:extLst>
              <a:ext uri="{FF2B5EF4-FFF2-40B4-BE49-F238E27FC236}">
                <a16:creationId xmlns:a16="http://schemas.microsoft.com/office/drawing/2014/main" id="{9336B23E-888E-55A7-EB9C-733882FF6FEF}"/>
              </a:ext>
            </a:extLst>
          </p:cNvPr>
          <p:cNvSpPr>
            <a:spLocks noGrp="1"/>
          </p:cNvSpPr>
          <p:nvPr>
            <p:ph type="sldNum" sz="quarter" idx="12"/>
          </p:nvPr>
        </p:nvSpPr>
        <p:spPr/>
        <p:txBody>
          <a:bodyPr/>
          <a:lstStyle/>
          <a:p>
            <a:fld id="{5E3C3D1C-4552-4D63-98B8-254854841BC5}" type="slidenum">
              <a:rPr lang="en-IN" smtClean="0"/>
              <a:t>46</a:t>
            </a:fld>
            <a:endParaRPr lang="en-IN"/>
          </a:p>
        </p:txBody>
      </p:sp>
    </p:spTree>
    <p:extLst>
      <p:ext uri="{BB962C8B-B14F-4D97-AF65-F5344CB8AC3E}">
        <p14:creationId xmlns:p14="http://schemas.microsoft.com/office/powerpoint/2010/main" val="36539292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AEDBB-7988-8149-C042-5CBB3D6493CE}"/>
              </a:ext>
            </a:extLst>
          </p:cNvPr>
          <p:cNvSpPr>
            <a:spLocks noGrp="1"/>
          </p:cNvSpPr>
          <p:nvPr>
            <p:ph type="title"/>
          </p:nvPr>
        </p:nvSpPr>
        <p:spPr>
          <a:xfrm>
            <a:off x="2152650" y="365128"/>
            <a:ext cx="7886700" cy="615601"/>
          </a:xfrm>
        </p:spPr>
        <p:txBody>
          <a:bodyPr>
            <a:normAutofit/>
          </a:bodyPr>
          <a:lstStyle/>
          <a:p>
            <a:r>
              <a:rPr lang="en-US" sz="2800" b="1" dirty="0"/>
              <a:t>Secondary dendritic arm spacing (SDAS)</a:t>
            </a:r>
            <a:endParaRPr lang="en-IN" sz="2800"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F84D19-8808-7C10-9F69-0DC8219BEA87}"/>
                  </a:ext>
                </a:extLst>
              </p:cNvPr>
              <p:cNvSpPr>
                <a:spLocks noGrp="1"/>
              </p:cNvSpPr>
              <p:nvPr>
                <p:ph idx="1"/>
              </p:nvPr>
            </p:nvSpPr>
            <p:spPr>
              <a:xfrm>
                <a:off x="2152650" y="1124745"/>
                <a:ext cx="7886700" cy="5052219"/>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Times New Roman" panose="02020603050405020304" pitchFamily="18" charset="0"/>
                          <a:cs typeface="Times New Roman" panose="02020603050405020304" pitchFamily="18" charset="0"/>
                        </a:rPr>
                        <m:t>𝑆𝐷𝐴𝑆</m:t>
                      </m:r>
                      <m:r>
                        <a:rPr lang="en-US" sz="1800" i="1">
                          <a:latin typeface="Cambria Math" panose="02040503050406030204" pitchFamily="18" charset="0"/>
                          <a:ea typeface="Calibri" panose="020F0502020204030204" pitchFamily="34" charset="0"/>
                          <a:cs typeface="Times New Roman" panose="02020603050405020304" pitchFamily="18" charset="0"/>
                        </a:rPr>
                        <m:t>=</m:t>
                      </m:r>
                      <m:f>
                        <m:fPr>
                          <m:ctrlPr>
                            <a:rPr lang="en-IN" sz="1800" i="1">
                              <a:latin typeface="Cambria Math" panose="02040503050406030204" pitchFamily="18" charset="0"/>
                              <a:cs typeface="Times New Roman" panose="02020603050405020304" pitchFamily="18" charset="0"/>
                            </a:rPr>
                          </m:ctrlPr>
                        </m:fPr>
                        <m:num>
                          <m:r>
                            <a:rPr lang="en-US" sz="1800" i="1">
                              <a:latin typeface="Cambria Math" panose="02040503050406030204" pitchFamily="18" charset="0"/>
                              <a:ea typeface="Calibri" panose="020F0502020204030204" pitchFamily="34" charset="0"/>
                              <a:cs typeface="Times New Roman" panose="02020603050405020304" pitchFamily="18" charset="0"/>
                            </a:rPr>
                            <m:t>𝑇𝑜𝑡𝑎𝑙</m:t>
                          </m:r>
                          <m:r>
                            <a:rPr lang="en-US" sz="1800" i="1">
                              <a:latin typeface="Cambria Math" panose="02040503050406030204" pitchFamily="18" charset="0"/>
                              <a:ea typeface="Calibri" panose="020F0502020204030204" pitchFamily="34" charset="0"/>
                              <a:cs typeface="Times New Roman" panose="02020603050405020304" pitchFamily="18" charset="0"/>
                            </a:rPr>
                            <m:t> </m:t>
                          </m:r>
                          <m:r>
                            <a:rPr lang="en-US" sz="1800" i="1">
                              <a:latin typeface="Cambria Math" panose="02040503050406030204" pitchFamily="18" charset="0"/>
                              <a:ea typeface="Calibri" panose="020F0502020204030204" pitchFamily="34" charset="0"/>
                              <a:cs typeface="Times New Roman" panose="02020603050405020304" pitchFamily="18" charset="0"/>
                            </a:rPr>
                            <m:t>𝑙𝑒𝑛𝑔𝑡h</m:t>
                          </m:r>
                          <m:r>
                            <a:rPr lang="en-US" sz="1800" i="1">
                              <a:latin typeface="Cambria Math" panose="02040503050406030204" pitchFamily="18" charset="0"/>
                              <a:ea typeface="Calibri" panose="020F0502020204030204" pitchFamily="34" charset="0"/>
                              <a:cs typeface="Times New Roman" panose="02020603050405020304" pitchFamily="18" charset="0"/>
                            </a:rPr>
                            <m:t> </m:t>
                          </m:r>
                          <m:r>
                            <a:rPr lang="en-US" sz="1800" i="1">
                              <a:latin typeface="Cambria Math" panose="02040503050406030204" pitchFamily="18" charset="0"/>
                              <a:ea typeface="Calibri" panose="020F0502020204030204" pitchFamily="34" charset="0"/>
                              <a:cs typeface="Times New Roman" panose="02020603050405020304" pitchFamily="18" charset="0"/>
                            </a:rPr>
                            <m:t>𝑜𝑓</m:t>
                          </m:r>
                          <m:r>
                            <a:rPr lang="en-US" sz="1800" i="1">
                              <a:latin typeface="Cambria Math" panose="02040503050406030204" pitchFamily="18" charset="0"/>
                              <a:ea typeface="Calibri" panose="020F0502020204030204" pitchFamily="34" charset="0"/>
                              <a:cs typeface="Times New Roman" panose="02020603050405020304" pitchFamily="18" charset="0"/>
                            </a:rPr>
                            <m:t> </m:t>
                          </m:r>
                          <m:r>
                            <a:rPr lang="en-US" sz="1800" i="1">
                              <a:latin typeface="Cambria Math" panose="02040503050406030204" pitchFamily="18" charset="0"/>
                              <a:ea typeface="Calibri" panose="020F0502020204030204" pitchFamily="34" charset="0"/>
                              <a:cs typeface="Times New Roman" panose="02020603050405020304" pitchFamily="18" charset="0"/>
                            </a:rPr>
                            <m:t>𝑝𝑟𝑖𝑚𝑎𝑟𝑦</m:t>
                          </m:r>
                          <m:r>
                            <a:rPr lang="en-US" sz="1800" i="1">
                              <a:latin typeface="Cambria Math" panose="02040503050406030204" pitchFamily="18" charset="0"/>
                              <a:ea typeface="Calibri" panose="020F0502020204030204" pitchFamily="34" charset="0"/>
                              <a:cs typeface="Times New Roman" panose="02020603050405020304" pitchFamily="18" charset="0"/>
                            </a:rPr>
                            <m:t> </m:t>
                          </m:r>
                          <m:r>
                            <a:rPr lang="en-US" sz="1800" i="1">
                              <a:latin typeface="Cambria Math" panose="02040503050406030204" pitchFamily="18" charset="0"/>
                              <a:ea typeface="Calibri" panose="020F0502020204030204" pitchFamily="34" charset="0"/>
                              <a:cs typeface="Times New Roman" panose="02020603050405020304" pitchFamily="18" charset="0"/>
                            </a:rPr>
                            <m:t>𝑑𝑒𝑛𝑑𝑟𝑖𝑡𝑒</m:t>
                          </m:r>
                          <m:r>
                            <a:rPr lang="en-US" sz="1800" i="1">
                              <a:latin typeface="Cambria Math" panose="02040503050406030204" pitchFamily="18" charset="0"/>
                              <a:ea typeface="Calibri" panose="020F0502020204030204" pitchFamily="34" charset="0"/>
                              <a:cs typeface="Times New Roman" panose="02020603050405020304" pitchFamily="18" charset="0"/>
                            </a:rPr>
                            <m:t> </m:t>
                          </m:r>
                          <m:r>
                            <a:rPr lang="en-US" sz="1800" i="1">
                              <a:latin typeface="Cambria Math" panose="02040503050406030204" pitchFamily="18" charset="0"/>
                              <a:ea typeface="Calibri" panose="020F0502020204030204" pitchFamily="34" charset="0"/>
                              <a:cs typeface="Times New Roman" panose="02020603050405020304" pitchFamily="18" charset="0"/>
                            </a:rPr>
                            <m:t>𝑢𝑛𝑑𝑒𝑟</m:t>
                          </m:r>
                          <m:r>
                            <a:rPr lang="en-US" sz="1800" i="1">
                              <a:latin typeface="Cambria Math" panose="02040503050406030204" pitchFamily="18" charset="0"/>
                              <a:ea typeface="Calibri" panose="020F0502020204030204" pitchFamily="34" charset="0"/>
                              <a:cs typeface="Times New Roman" panose="02020603050405020304" pitchFamily="18" charset="0"/>
                            </a:rPr>
                            <m:t> </m:t>
                          </m:r>
                          <m:r>
                            <a:rPr lang="en-US" sz="1800" i="1">
                              <a:latin typeface="Cambria Math" panose="02040503050406030204" pitchFamily="18" charset="0"/>
                              <a:ea typeface="Calibri" panose="020F0502020204030204" pitchFamily="34" charset="0"/>
                              <a:cs typeface="Times New Roman" panose="02020603050405020304" pitchFamily="18" charset="0"/>
                            </a:rPr>
                            <m:t>𝑜𝑏𝑠𝑒𝑟𝑣𝑎𝑡𝑖𝑜𝑛</m:t>
                          </m:r>
                        </m:num>
                        <m:den>
                          <m:eqArr>
                            <m:eqArrPr>
                              <m:ctrlPr>
                                <a:rPr lang="en-US" sz="1800" i="1">
                                  <a:latin typeface="Cambria Math" panose="02040503050406030204" pitchFamily="18" charset="0"/>
                                  <a:ea typeface="Calibri" panose="020F0502020204030204" pitchFamily="34" charset="0"/>
                                  <a:cs typeface="Times New Roman" panose="02020603050405020304" pitchFamily="18" charset="0"/>
                                </a:rPr>
                              </m:ctrlPr>
                            </m:eqArrPr>
                            <m:e>
                              <m:r>
                                <a:rPr lang="en-US" sz="1800" i="1">
                                  <a:latin typeface="Cambria Math" panose="02040503050406030204" pitchFamily="18" charset="0"/>
                                  <a:ea typeface="Calibri" panose="020F0502020204030204" pitchFamily="34" charset="0"/>
                                  <a:cs typeface="Times New Roman" panose="02020603050405020304" pitchFamily="18" charset="0"/>
                                </a:rPr>
                                <m:t>𝑁𝑜</m:t>
                              </m:r>
                              <m:r>
                                <a:rPr lang="en-US" sz="1800" i="1">
                                  <a:latin typeface="Cambria Math" panose="02040503050406030204" pitchFamily="18" charset="0"/>
                                  <a:ea typeface="Calibri" panose="020F0502020204030204" pitchFamily="34" charset="0"/>
                                  <a:cs typeface="Times New Roman" panose="02020603050405020304" pitchFamily="18" charset="0"/>
                                </a:rPr>
                                <m:t>. </m:t>
                              </m:r>
                              <m:r>
                                <a:rPr lang="en-US" sz="1800" i="1">
                                  <a:latin typeface="Cambria Math" panose="02040503050406030204" pitchFamily="18" charset="0"/>
                                  <a:ea typeface="Calibri" panose="020F0502020204030204" pitchFamily="34" charset="0"/>
                                  <a:cs typeface="Times New Roman" panose="02020603050405020304" pitchFamily="18" charset="0"/>
                                </a:rPr>
                                <m:t>𝑜𝑓</m:t>
                              </m:r>
                              <m:r>
                                <a:rPr lang="en-US" sz="1800" i="1">
                                  <a:latin typeface="Cambria Math" panose="02040503050406030204" pitchFamily="18" charset="0"/>
                                  <a:ea typeface="Calibri" panose="020F0502020204030204" pitchFamily="34" charset="0"/>
                                  <a:cs typeface="Times New Roman" panose="02020603050405020304" pitchFamily="18" charset="0"/>
                                </a:rPr>
                                <m:t> </m:t>
                              </m:r>
                              <m:r>
                                <a:rPr lang="en-US" sz="1800" i="1">
                                  <a:latin typeface="Cambria Math" panose="02040503050406030204" pitchFamily="18" charset="0"/>
                                  <a:ea typeface="Calibri" panose="020F0502020204030204" pitchFamily="34" charset="0"/>
                                  <a:cs typeface="Times New Roman" panose="02020603050405020304" pitchFamily="18" charset="0"/>
                                </a:rPr>
                                <m:t>𝑠𝑒𝑐𝑜𝑛𝑑𝑎𝑟𝑦</m:t>
                              </m:r>
                              <m:r>
                                <a:rPr lang="en-US" sz="1800" i="1">
                                  <a:latin typeface="Cambria Math" panose="02040503050406030204" pitchFamily="18" charset="0"/>
                                  <a:ea typeface="Calibri" panose="020F0502020204030204" pitchFamily="34" charset="0"/>
                                  <a:cs typeface="Times New Roman" panose="02020603050405020304" pitchFamily="18" charset="0"/>
                                </a:rPr>
                                <m:t> </m:t>
                              </m:r>
                              <m:r>
                                <a:rPr lang="en-US" sz="1800" i="1">
                                  <a:latin typeface="Cambria Math" panose="02040503050406030204" pitchFamily="18" charset="0"/>
                                  <a:ea typeface="Calibri" panose="020F0502020204030204" pitchFamily="34" charset="0"/>
                                  <a:cs typeface="Times New Roman" panose="02020603050405020304" pitchFamily="18" charset="0"/>
                                </a:rPr>
                                <m:t>𝑑𝑒𝑛𝑑𝑟𝑖𝑡𝑒𝑠</m:t>
                              </m:r>
                              <m:r>
                                <a:rPr lang="en-US" sz="1800" i="1">
                                  <a:latin typeface="Cambria Math" panose="02040503050406030204" pitchFamily="18" charset="0"/>
                                  <a:ea typeface="Calibri" panose="020F0502020204030204" pitchFamily="34" charset="0"/>
                                  <a:cs typeface="Times New Roman" panose="02020603050405020304" pitchFamily="18" charset="0"/>
                                </a:rPr>
                                <m:t> </m:t>
                              </m:r>
                              <m:r>
                                <a:rPr lang="en-US" sz="1800" i="1">
                                  <a:latin typeface="Cambria Math" panose="02040503050406030204" pitchFamily="18" charset="0"/>
                                  <a:ea typeface="Calibri" panose="020F0502020204030204" pitchFamily="34" charset="0"/>
                                  <a:cs typeface="Times New Roman" panose="02020603050405020304" pitchFamily="18" charset="0"/>
                                </a:rPr>
                                <m:t>𝑖𝑛𝑡𝑒𝑟𝑐𝑒𝑝𝑡𝑒𝑑</m:t>
                              </m:r>
                              <m:r>
                                <a:rPr lang="en-US" sz="1800" i="1">
                                  <a:latin typeface="Cambria Math" panose="02040503050406030204" pitchFamily="18" charset="0"/>
                                  <a:ea typeface="Calibri" panose="020F0502020204030204" pitchFamily="34" charset="0"/>
                                  <a:cs typeface="Times New Roman" panose="02020603050405020304" pitchFamily="18" charset="0"/>
                                </a:rPr>
                                <m:t> </m:t>
                              </m:r>
                              <m:r>
                                <a:rPr lang="en-US" sz="1800" i="1">
                                  <a:latin typeface="Cambria Math" panose="02040503050406030204" pitchFamily="18" charset="0"/>
                                  <a:ea typeface="Calibri" panose="020F0502020204030204" pitchFamily="34" charset="0"/>
                                  <a:cs typeface="Times New Roman" panose="02020603050405020304" pitchFamily="18" charset="0"/>
                                </a:rPr>
                                <m:t>𝑓𝑟𝑜𝑚</m:t>
                              </m:r>
                              <m:r>
                                <a:rPr lang="en-US" sz="1800" i="1">
                                  <a:latin typeface="Cambria Math" panose="02040503050406030204" pitchFamily="18" charset="0"/>
                                  <a:ea typeface="Calibri" panose="020F0502020204030204" pitchFamily="34" charset="0"/>
                                  <a:cs typeface="Times New Roman" panose="02020603050405020304" pitchFamily="18" charset="0"/>
                                </a:rPr>
                                <m:t> </m:t>
                              </m:r>
                              <m:r>
                                <a:rPr lang="en-US" sz="1800" i="1">
                                  <a:latin typeface="Cambria Math" panose="02040503050406030204" pitchFamily="18" charset="0"/>
                                  <a:ea typeface="Calibri" panose="020F0502020204030204" pitchFamily="34" charset="0"/>
                                  <a:cs typeface="Times New Roman" panose="02020603050405020304" pitchFamily="18" charset="0"/>
                                </a:rPr>
                                <m:t>𝑝𝑟𝑖𝑚𝑎𝑟𝑦</m:t>
                              </m:r>
                              <m:r>
                                <a:rPr lang="en-US" sz="1800" i="1">
                                  <a:latin typeface="Cambria Math" panose="02040503050406030204" pitchFamily="18" charset="0"/>
                                  <a:ea typeface="Calibri" panose="020F0502020204030204" pitchFamily="34" charset="0"/>
                                  <a:cs typeface="Times New Roman" panose="02020603050405020304" pitchFamily="18" charset="0"/>
                                </a:rPr>
                                <m:t> </m:t>
                              </m:r>
                              <m:r>
                                <a:rPr lang="en-US" sz="1800" i="1">
                                  <a:latin typeface="Cambria Math" panose="02040503050406030204" pitchFamily="18" charset="0"/>
                                  <a:ea typeface="Calibri" panose="020F0502020204030204" pitchFamily="34" charset="0"/>
                                  <a:cs typeface="Times New Roman" panose="02020603050405020304" pitchFamily="18" charset="0"/>
                                </a:rPr>
                                <m:t>𝑑𝑒𝑛𝑑𝑟𝑖𝑡𝑒</m:t>
                              </m:r>
                            </m:e>
                            <m:e/>
                          </m:eqArr>
                        </m:den>
                      </m:f>
                    </m:oMath>
                  </m:oMathPara>
                </a14:m>
                <a:endParaRPr lang="en-IN" sz="1800" dirty="0"/>
              </a:p>
              <a:p>
                <a:pPr marL="0" indent="0">
                  <a:buNone/>
                </a:pPr>
                <a:endParaRPr lang="en-IN" sz="1800" dirty="0"/>
              </a:p>
            </p:txBody>
          </p:sp>
        </mc:Choice>
        <mc:Fallback xmlns="">
          <p:sp>
            <p:nvSpPr>
              <p:cNvPr id="3" name="Content Placeholder 2">
                <a:extLst>
                  <a:ext uri="{FF2B5EF4-FFF2-40B4-BE49-F238E27FC236}">
                    <a16:creationId xmlns:a16="http://schemas.microsoft.com/office/drawing/2014/main" id="{D9F84D19-8808-7C10-9F69-0DC8219BEA87}"/>
                  </a:ext>
                </a:extLst>
              </p:cNvPr>
              <p:cNvSpPr>
                <a:spLocks noGrp="1" noRot="1" noChangeAspect="1" noMove="1" noResize="1" noEditPoints="1" noAdjustHandles="1" noChangeArrowheads="1" noChangeShapeType="1" noTextEdit="1"/>
              </p:cNvSpPr>
              <p:nvPr>
                <p:ph idx="1"/>
              </p:nvPr>
            </p:nvSpPr>
            <p:spPr>
              <a:xfrm>
                <a:off x="2152650" y="1124745"/>
                <a:ext cx="7886700" cy="5052219"/>
              </a:xfrm>
              <a:blipFill>
                <a:blip r:embed="rId3"/>
                <a:stretch>
                  <a:fillRect t="-966"/>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3E5947C6-C920-D011-2C4A-8A76F0EF8591}"/>
              </a:ext>
            </a:extLst>
          </p:cNvPr>
          <p:cNvSpPr>
            <a:spLocks noGrp="1"/>
          </p:cNvSpPr>
          <p:nvPr>
            <p:ph type="sldNum" sz="quarter" idx="12"/>
          </p:nvPr>
        </p:nvSpPr>
        <p:spPr/>
        <p:txBody>
          <a:bodyPr/>
          <a:lstStyle/>
          <a:p>
            <a:fld id="{5E3C3D1C-4552-4D63-98B8-254854841BC5}" type="slidenum">
              <a:rPr lang="en-IN" smtClean="0"/>
              <a:t>47</a:t>
            </a:fld>
            <a:endParaRPr lang="en-IN"/>
          </a:p>
        </p:txBody>
      </p:sp>
      <p:graphicFrame>
        <p:nvGraphicFramePr>
          <p:cNvPr id="6" name="Object 5">
            <a:extLst>
              <a:ext uri="{FF2B5EF4-FFF2-40B4-BE49-F238E27FC236}">
                <a16:creationId xmlns:a16="http://schemas.microsoft.com/office/drawing/2014/main" id="{35D2DCCB-0AEA-9A99-562E-8452CB9AF39E}"/>
              </a:ext>
            </a:extLst>
          </p:cNvPr>
          <p:cNvGraphicFramePr>
            <a:graphicFrameLocks noChangeAspect="1"/>
          </p:cNvGraphicFramePr>
          <p:nvPr>
            <p:extLst>
              <p:ext uri="{D42A27DB-BD31-4B8C-83A1-F6EECF244321}">
                <p14:modId xmlns:p14="http://schemas.microsoft.com/office/powerpoint/2010/main" val="907753798"/>
              </p:ext>
            </p:extLst>
          </p:nvPr>
        </p:nvGraphicFramePr>
        <p:xfrm>
          <a:off x="2279576" y="1916832"/>
          <a:ext cx="3746823" cy="4820339"/>
        </p:xfrm>
        <a:graphic>
          <a:graphicData uri="http://schemas.openxmlformats.org/presentationml/2006/ole">
            <mc:AlternateContent xmlns:mc="http://schemas.openxmlformats.org/markup-compatibility/2006">
              <mc:Choice xmlns:v="urn:schemas-microsoft-com:vml" Requires="v">
                <p:oleObj name="Document" r:id="rId4" imgW="5903360" imgH="8250416" progId="Word.Document.12">
                  <p:embed/>
                </p:oleObj>
              </mc:Choice>
              <mc:Fallback>
                <p:oleObj name="Document" r:id="rId4" imgW="5903360" imgH="8250416" progId="Word.Document.12">
                  <p:embed/>
                  <p:pic>
                    <p:nvPicPr>
                      <p:cNvPr id="6" name="Object 5">
                        <a:extLst>
                          <a:ext uri="{FF2B5EF4-FFF2-40B4-BE49-F238E27FC236}">
                            <a16:creationId xmlns:a16="http://schemas.microsoft.com/office/drawing/2014/main" id="{35D2DCCB-0AEA-9A99-562E-8452CB9AF39E}"/>
                          </a:ext>
                        </a:extLst>
                      </p:cNvPr>
                      <p:cNvPicPr/>
                      <p:nvPr/>
                    </p:nvPicPr>
                    <p:blipFill>
                      <a:blip r:embed="rId5"/>
                      <a:stretch>
                        <a:fillRect/>
                      </a:stretch>
                    </p:blipFill>
                    <p:spPr>
                      <a:xfrm>
                        <a:off x="2279576" y="1916832"/>
                        <a:ext cx="3746823" cy="4820339"/>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FF811EAA-DDA7-BD26-724E-A41C58723DFB}"/>
              </a:ext>
            </a:extLst>
          </p:cNvPr>
          <p:cNvGraphicFramePr>
            <a:graphicFrameLocks noChangeAspect="1"/>
          </p:cNvGraphicFramePr>
          <p:nvPr>
            <p:extLst>
              <p:ext uri="{D42A27DB-BD31-4B8C-83A1-F6EECF244321}">
                <p14:modId xmlns:p14="http://schemas.microsoft.com/office/powerpoint/2010/main" val="1798258411"/>
              </p:ext>
            </p:extLst>
          </p:nvPr>
        </p:nvGraphicFramePr>
        <p:xfrm>
          <a:off x="6165601" y="1916833"/>
          <a:ext cx="3746823" cy="5016470"/>
        </p:xfrm>
        <a:graphic>
          <a:graphicData uri="http://schemas.openxmlformats.org/presentationml/2006/ole">
            <mc:AlternateContent xmlns:mc="http://schemas.openxmlformats.org/markup-compatibility/2006">
              <mc:Choice xmlns:v="urn:schemas-microsoft-com:vml" Requires="v">
                <p:oleObj name="Document" r:id="rId6" imgW="5903360" imgH="8247536" progId="Word.Document.12">
                  <p:embed/>
                </p:oleObj>
              </mc:Choice>
              <mc:Fallback>
                <p:oleObj name="Document" r:id="rId6" imgW="5903360" imgH="8247536" progId="Word.Document.12">
                  <p:embed/>
                  <p:pic>
                    <p:nvPicPr>
                      <p:cNvPr id="8" name="Object 7">
                        <a:extLst>
                          <a:ext uri="{FF2B5EF4-FFF2-40B4-BE49-F238E27FC236}">
                            <a16:creationId xmlns:a16="http://schemas.microsoft.com/office/drawing/2014/main" id="{FF811EAA-DDA7-BD26-724E-A41C58723DFB}"/>
                          </a:ext>
                        </a:extLst>
                      </p:cNvPr>
                      <p:cNvPicPr/>
                      <p:nvPr/>
                    </p:nvPicPr>
                    <p:blipFill>
                      <a:blip r:embed="rId7"/>
                      <a:stretch>
                        <a:fillRect/>
                      </a:stretch>
                    </p:blipFill>
                    <p:spPr>
                      <a:xfrm>
                        <a:off x="6165601" y="1916833"/>
                        <a:ext cx="3746823" cy="5016470"/>
                      </a:xfrm>
                      <a:prstGeom prst="rect">
                        <a:avLst/>
                      </a:prstGeom>
                    </p:spPr>
                  </p:pic>
                </p:oleObj>
              </mc:Fallback>
            </mc:AlternateContent>
          </a:graphicData>
        </a:graphic>
      </p:graphicFrame>
    </p:spTree>
    <p:extLst>
      <p:ext uri="{BB962C8B-B14F-4D97-AF65-F5344CB8AC3E}">
        <p14:creationId xmlns:p14="http://schemas.microsoft.com/office/powerpoint/2010/main" val="3060549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364" y="21377"/>
            <a:ext cx="11449272" cy="634082"/>
          </a:xfrm>
          <a:solidFill>
            <a:schemeClr val="accent1"/>
          </a:solidFill>
        </p:spPr>
        <p:txBody>
          <a:bodyPr>
            <a:noAutofit/>
          </a:bodyPr>
          <a:lstStyle/>
          <a:p>
            <a:pPr algn="l"/>
            <a:r>
              <a:rPr lang="en-US" b="1" dirty="0"/>
              <a:t>LITERATURE SURVEY</a:t>
            </a:r>
            <a:endParaRPr lang="en-IN" b="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962952009"/>
              </p:ext>
            </p:extLst>
          </p:nvPr>
        </p:nvGraphicFramePr>
        <p:xfrm>
          <a:off x="371364" y="759813"/>
          <a:ext cx="11449272" cy="6046419"/>
        </p:xfrm>
        <a:graphic>
          <a:graphicData uri="http://schemas.openxmlformats.org/drawingml/2006/table">
            <a:tbl>
              <a:tblPr firstRow="1" bandRow="1">
                <a:tableStyleId>{5C22544A-7EE6-4342-B048-85BDC9FD1C3A}</a:tableStyleId>
              </a:tblPr>
              <a:tblGrid>
                <a:gridCol w="3168352">
                  <a:extLst>
                    <a:ext uri="{9D8B030D-6E8A-4147-A177-3AD203B41FA5}">
                      <a16:colId xmlns:a16="http://schemas.microsoft.com/office/drawing/2014/main" val="20000"/>
                    </a:ext>
                  </a:extLst>
                </a:gridCol>
                <a:gridCol w="3384376">
                  <a:extLst>
                    <a:ext uri="{9D8B030D-6E8A-4147-A177-3AD203B41FA5}">
                      <a16:colId xmlns:a16="http://schemas.microsoft.com/office/drawing/2014/main" val="20001"/>
                    </a:ext>
                  </a:extLst>
                </a:gridCol>
                <a:gridCol w="4896544">
                  <a:extLst>
                    <a:ext uri="{9D8B030D-6E8A-4147-A177-3AD203B41FA5}">
                      <a16:colId xmlns:a16="http://schemas.microsoft.com/office/drawing/2014/main" val="20002"/>
                    </a:ext>
                  </a:extLst>
                </a:gridCol>
              </a:tblGrid>
              <a:tr h="637018">
                <a:tc>
                  <a:txBody>
                    <a:bodyPr/>
                    <a:lstStyle/>
                    <a:p>
                      <a:pPr algn="ctr">
                        <a:lnSpc>
                          <a:spcPct val="115000"/>
                        </a:lnSpc>
                        <a:spcAft>
                          <a:spcPts val="0"/>
                        </a:spcAft>
                      </a:pPr>
                      <a:r>
                        <a:rPr lang="en-IN" sz="1400" dirty="0">
                          <a:effectLst/>
                          <a:latin typeface="Calibri"/>
                          <a:ea typeface="Calibri"/>
                          <a:cs typeface="Times New Roman"/>
                        </a:rPr>
                        <a:t>Paper Name </a:t>
                      </a:r>
                    </a:p>
                  </a:txBody>
                  <a:tcPr marL="68580" marR="68580" marT="0" marB="0"/>
                </a:tc>
                <a:tc>
                  <a:txBody>
                    <a:bodyPr/>
                    <a:lstStyle/>
                    <a:p>
                      <a:pPr algn="ctr">
                        <a:lnSpc>
                          <a:spcPct val="115000"/>
                        </a:lnSpc>
                        <a:spcAft>
                          <a:spcPts val="0"/>
                        </a:spcAft>
                      </a:pPr>
                      <a:r>
                        <a:rPr lang="en-IN" sz="1400" dirty="0">
                          <a:effectLst/>
                          <a:latin typeface="Calibri"/>
                          <a:ea typeface="Calibri"/>
                          <a:cs typeface="Times New Roman"/>
                        </a:rPr>
                        <a:t>Author</a:t>
                      </a:r>
                    </a:p>
                  </a:txBody>
                  <a:tcPr marL="68580" marR="68580" marT="0" marB="0"/>
                </a:tc>
                <a:tc>
                  <a:txBody>
                    <a:bodyPr/>
                    <a:lstStyle/>
                    <a:p>
                      <a:pPr algn="ctr">
                        <a:lnSpc>
                          <a:spcPct val="115000"/>
                        </a:lnSpc>
                        <a:spcAft>
                          <a:spcPts val="0"/>
                        </a:spcAft>
                      </a:pPr>
                      <a:r>
                        <a:rPr lang="en-IN" sz="1400" dirty="0">
                          <a:effectLst/>
                          <a:latin typeface="Calibri"/>
                          <a:ea typeface="Calibri"/>
                          <a:cs typeface="Times New Roman"/>
                        </a:rPr>
                        <a:t>Findings</a:t>
                      </a:r>
                    </a:p>
                  </a:txBody>
                  <a:tcPr marL="68580" marR="68580" marT="0" marB="0"/>
                </a:tc>
                <a:extLst>
                  <a:ext uri="{0D108BD9-81ED-4DB2-BD59-A6C34878D82A}">
                    <a16:rowId xmlns:a16="http://schemas.microsoft.com/office/drawing/2014/main" val="10000"/>
                  </a:ext>
                </a:extLst>
              </a:tr>
              <a:tr h="1094976">
                <a:tc>
                  <a:txBody>
                    <a:bodyPr/>
                    <a:lstStyle/>
                    <a:p>
                      <a:pPr algn="just">
                        <a:lnSpc>
                          <a:spcPct val="115000"/>
                        </a:lnSpc>
                        <a:spcAft>
                          <a:spcPts val="0"/>
                        </a:spcAft>
                      </a:pPr>
                      <a:r>
                        <a:rPr lang="en-US" sz="1400" dirty="0"/>
                        <a:t>Recent research and development status of laser cladding: A review [</a:t>
                      </a:r>
                      <a:r>
                        <a:rPr lang="en-US" sz="1400" dirty="0">
                          <a:solidFill>
                            <a:srgbClr val="FF0000"/>
                          </a:solidFill>
                        </a:rPr>
                        <a:t>1</a:t>
                      </a:r>
                      <a:r>
                        <a:rPr lang="en-US" sz="1400" dirty="0"/>
                        <a:t>].(2021)</a:t>
                      </a:r>
                      <a:endParaRPr lang="en-IN" sz="1400" dirty="0">
                        <a:effectLst/>
                        <a:latin typeface="Calibri"/>
                        <a:ea typeface="Calibri"/>
                        <a:cs typeface="Times New Roman"/>
                      </a:endParaRPr>
                    </a:p>
                  </a:txBody>
                  <a:tcPr marL="68580" marR="68580" marT="0" marB="0"/>
                </a:tc>
                <a:tc>
                  <a:txBody>
                    <a:bodyPr/>
                    <a:lstStyle/>
                    <a:p>
                      <a:pPr algn="just">
                        <a:lnSpc>
                          <a:spcPct val="115000"/>
                        </a:lnSpc>
                        <a:spcAft>
                          <a:spcPts val="0"/>
                        </a:spcAft>
                      </a:pPr>
                      <a:r>
                        <a:rPr lang="en-IN" sz="1400" dirty="0" err="1"/>
                        <a:t>Lida</a:t>
                      </a:r>
                      <a:r>
                        <a:rPr lang="en-IN" sz="1400" dirty="0"/>
                        <a:t> Zhu a,*,1 , </a:t>
                      </a:r>
                      <a:r>
                        <a:rPr lang="en-IN" sz="1400" dirty="0" err="1"/>
                        <a:t>Pengsheng</a:t>
                      </a:r>
                      <a:r>
                        <a:rPr lang="en-IN" sz="1400" dirty="0"/>
                        <a:t> </a:t>
                      </a:r>
                      <a:r>
                        <a:rPr lang="en-IN" sz="1400" dirty="0" err="1"/>
                        <a:t>Xue</a:t>
                      </a:r>
                      <a:r>
                        <a:rPr lang="en-IN" sz="1400" dirty="0"/>
                        <a:t> a,1 , Qing Lan a , </a:t>
                      </a:r>
                      <a:r>
                        <a:rPr lang="en-IN" sz="1400" dirty="0" err="1"/>
                        <a:t>Guiru</a:t>
                      </a:r>
                      <a:r>
                        <a:rPr lang="en-IN" sz="1400" dirty="0"/>
                        <a:t> Meng a , Yuan Ren b , </a:t>
                      </a:r>
                      <a:r>
                        <a:rPr lang="en-IN" sz="1400" dirty="0" err="1"/>
                        <a:t>Zhichao</a:t>
                      </a:r>
                      <a:r>
                        <a:rPr lang="en-IN" sz="1400" dirty="0"/>
                        <a:t> Yang a , </a:t>
                      </a:r>
                      <a:r>
                        <a:rPr lang="en-IN" sz="1400" dirty="0" err="1"/>
                        <a:t>Peihua</a:t>
                      </a:r>
                      <a:r>
                        <a:rPr lang="en-IN" sz="1400" dirty="0"/>
                        <a:t> Xu a , </a:t>
                      </a:r>
                      <a:r>
                        <a:rPr lang="en-IN" sz="1400" dirty="0" err="1"/>
                        <a:t>Zhe</a:t>
                      </a:r>
                      <a:r>
                        <a:rPr lang="en-IN" sz="1400" dirty="0"/>
                        <a:t> Liu c</a:t>
                      </a:r>
                      <a:endParaRPr lang="en-IN" sz="1400" dirty="0">
                        <a:effectLst/>
                        <a:latin typeface="Calibri"/>
                        <a:ea typeface="Calibri"/>
                        <a:cs typeface="Times New Roman"/>
                      </a:endParaRPr>
                    </a:p>
                  </a:txBody>
                  <a:tcPr marL="68580" marR="68580" marT="0" marB="0"/>
                </a:tc>
                <a:tc>
                  <a:txBody>
                    <a:bodyPr/>
                    <a:lstStyle/>
                    <a:p>
                      <a:pPr algn="just">
                        <a:lnSpc>
                          <a:spcPct val="115000"/>
                        </a:lnSpc>
                        <a:spcAft>
                          <a:spcPts val="0"/>
                        </a:spcAft>
                      </a:pPr>
                      <a:r>
                        <a:rPr lang="en-US" sz="1400" dirty="0"/>
                        <a:t> The existing problems and the development trend of LC is discussed due to its advantages such as</a:t>
                      </a:r>
                      <a:r>
                        <a:rPr lang="en-US" sz="1400" dirty="0">
                          <a:solidFill>
                            <a:srgbClr val="FF0000"/>
                          </a:solidFill>
                        </a:rPr>
                        <a:t> lower dilution rate, small heat-affected zone and good metallurgical bonding </a:t>
                      </a:r>
                      <a:r>
                        <a:rPr lang="en-US" sz="1400" dirty="0"/>
                        <a:t>between coating and substrate.</a:t>
                      </a:r>
                      <a:endParaRPr lang="en-IN" sz="1400" dirty="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1380584">
                <a:tc>
                  <a:txBody>
                    <a:bodyPr/>
                    <a:lstStyle/>
                    <a:p>
                      <a:pPr algn="just">
                        <a:lnSpc>
                          <a:spcPct val="115000"/>
                        </a:lnSpc>
                        <a:spcAft>
                          <a:spcPts val="0"/>
                        </a:spcAft>
                      </a:pPr>
                      <a:r>
                        <a:rPr lang="en-US" sz="1400" dirty="0"/>
                        <a:t>A Study of Multi-Pass Laser-Cladding 2205 Duplex Stainless Steel Coating: Microstructure, Electrochemical Corrosion Behavior, and Wear-Resistance Properties[</a:t>
                      </a:r>
                      <a:r>
                        <a:rPr lang="en-US" sz="1400" dirty="0">
                          <a:solidFill>
                            <a:srgbClr val="FF0000"/>
                          </a:solidFill>
                        </a:rPr>
                        <a:t>2</a:t>
                      </a:r>
                      <a:r>
                        <a:rPr lang="en-US" sz="1400" dirty="0"/>
                        <a:t>]. (2022)</a:t>
                      </a:r>
                      <a:endParaRPr lang="en-IN" sz="1400" dirty="0">
                        <a:effectLst/>
                        <a:latin typeface="Calibri"/>
                        <a:ea typeface="Calibri"/>
                        <a:cs typeface="Times New Roman"/>
                      </a:endParaRPr>
                    </a:p>
                  </a:txBody>
                  <a:tcPr marL="68580" marR="68580" marT="0" marB="0"/>
                </a:tc>
                <a:tc>
                  <a:txBody>
                    <a:bodyPr/>
                    <a:lstStyle/>
                    <a:p>
                      <a:pPr algn="just">
                        <a:lnSpc>
                          <a:spcPct val="115000"/>
                        </a:lnSpc>
                        <a:spcAft>
                          <a:spcPts val="0"/>
                        </a:spcAft>
                      </a:pPr>
                      <a:r>
                        <a:rPr lang="en-IN" sz="1400" dirty="0" err="1"/>
                        <a:t>Feifei</a:t>
                      </a:r>
                      <a:r>
                        <a:rPr lang="en-IN" sz="1400" dirty="0"/>
                        <a:t> Huang 1,2,* , </a:t>
                      </a:r>
                      <a:r>
                        <a:rPr lang="en-IN" sz="1400" dirty="0" err="1"/>
                        <a:t>Erju</a:t>
                      </a:r>
                      <a:r>
                        <a:rPr lang="en-IN" sz="1400" dirty="0"/>
                        <a:t> Liu 3,4 , Yi Qin 1 , </a:t>
                      </a:r>
                      <a:r>
                        <a:rPr lang="en-IN" sz="1400" dirty="0" err="1"/>
                        <a:t>Qingrui</a:t>
                      </a:r>
                      <a:r>
                        <a:rPr lang="en-IN" sz="1400" dirty="0"/>
                        <a:t> Wang 1 , Ying </a:t>
                      </a:r>
                      <a:r>
                        <a:rPr lang="en-IN" sz="1400" dirty="0" err="1"/>
                        <a:t>Jin</a:t>
                      </a:r>
                      <a:r>
                        <a:rPr lang="en-IN" sz="1400" dirty="0"/>
                        <a:t> 1,2,* , Lei Wen 1,2 and Hai Chang 1,2</a:t>
                      </a:r>
                      <a:endParaRPr lang="en-IN" sz="1400" dirty="0">
                        <a:effectLst/>
                        <a:latin typeface="Calibri"/>
                        <a:ea typeface="Calibri"/>
                        <a:cs typeface="Times New Roman"/>
                      </a:endParaRPr>
                    </a:p>
                  </a:txBody>
                  <a:tcPr marL="68580" marR="68580" marT="0" marB="0"/>
                </a:tc>
                <a:tc>
                  <a:txBody>
                    <a:bodyPr/>
                    <a:lstStyle/>
                    <a:p>
                      <a:pPr algn="just">
                        <a:lnSpc>
                          <a:spcPct val="115000"/>
                        </a:lnSpc>
                        <a:spcAft>
                          <a:spcPts val="0"/>
                        </a:spcAft>
                      </a:pPr>
                      <a:r>
                        <a:rPr lang="en-US" sz="1400" dirty="0"/>
                        <a:t>Macroscopic observation identified no obvious cracks. large number of </a:t>
                      </a:r>
                      <a:r>
                        <a:rPr lang="en-US" sz="1400" dirty="0">
                          <a:solidFill>
                            <a:srgbClr val="FF0000"/>
                          </a:solidFill>
                        </a:rPr>
                        <a:t>equiaxed crystals </a:t>
                      </a:r>
                      <a:r>
                        <a:rPr lang="en-US" sz="1400" dirty="0"/>
                        <a:t>and a small number </a:t>
                      </a:r>
                      <a:r>
                        <a:rPr lang="en-US" sz="1400" dirty="0">
                          <a:solidFill>
                            <a:srgbClr val="FF0000"/>
                          </a:solidFill>
                        </a:rPr>
                        <a:t>of cellular crystals</a:t>
                      </a:r>
                      <a:r>
                        <a:rPr lang="en-US" sz="1400" dirty="0"/>
                        <a:t> made up the microstructure of the prepared laser-cladding layer, which contributed to its </a:t>
                      </a:r>
                      <a:r>
                        <a:rPr lang="en-US" sz="1400" dirty="0">
                          <a:solidFill>
                            <a:srgbClr val="FF0000"/>
                          </a:solidFill>
                        </a:rPr>
                        <a:t>good corrosion resistance</a:t>
                      </a:r>
                      <a:r>
                        <a:rPr lang="en-US" sz="1400" dirty="0"/>
                        <a:t>.</a:t>
                      </a:r>
                      <a:endParaRPr lang="en-IN" sz="1400" dirty="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1510601">
                <a:tc>
                  <a:txBody>
                    <a:bodyPr/>
                    <a:lstStyle/>
                    <a:p>
                      <a:pPr algn="just">
                        <a:lnSpc>
                          <a:spcPct val="115000"/>
                        </a:lnSpc>
                        <a:spcAft>
                          <a:spcPts val="0"/>
                        </a:spcAft>
                      </a:pPr>
                      <a:r>
                        <a:rPr lang="en-US" sz="1400" dirty="0"/>
                        <a:t>Recent trends in laser cladding and surface alloying [</a:t>
                      </a:r>
                      <a:r>
                        <a:rPr lang="en-US" sz="1400" dirty="0">
                          <a:solidFill>
                            <a:srgbClr val="FF0000"/>
                          </a:solidFill>
                        </a:rPr>
                        <a:t>4</a:t>
                      </a:r>
                      <a:r>
                        <a:rPr lang="en-US" sz="1400" dirty="0"/>
                        <a:t>].(2021)</a:t>
                      </a:r>
                      <a:endParaRPr lang="en-IN" sz="1400" dirty="0">
                        <a:effectLst/>
                        <a:latin typeface="Calibri"/>
                        <a:ea typeface="Calibri"/>
                        <a:cs typeface="Times New Roman"/>
                      </a:endParaRPr>
                    </a:p>
                  </a:txBody>
                  <a:tcPr marL="68580" marR="68580" marT="0" marB="0"/>
                </a:tc>
                <a:tc>
                  <a:txBody>
                    <a:bodyPr/>
                    <a:lstStyle/>
                    <a:p>
                      <a:pPr algn="just">
                        <a:lnSpc>
                          <a:spcPct val="115000"/>
                        </a:lnSpc>
                        <a:spcAft>
                          <a:spcPts val="0"/>
                        </a:spcAft>
                      </a:pPr>
                      <a:r>
                        <a:rPr lang="en-IN" sz="1400" dirty="0"/>
                        <a:t>Anas Ahmad Siddiqui * , </a:t>
                      </a:r>
                      <a:r>
                        <a:rPr lang="en-IN" sz="1400" dirty="0" err="1"/>
                        <a:t>Avanish</a:t>
                      </a:r>
                      <a:r>
                        <a:rPr lang="en-IN" sz="1400" dirty="0"/>
                        <a:t> Kumar Dubey· Jian‑Hong Gong4  · Li‑Na Hu5</a:t>
                      </a:r>
                      <a:endParaRPr lang="en-IN" sz="1400" dirty="0">
                        <a:effectLst/>
                        <a:latin typeface="Calibri"/>
                        <a:ea typeface="Calibri"/>
                        <a:cs typeface="Times New Roman"/>
                      </a:endParaRPr>
                    </a:p>
                  </a:txBody>
                  <a:tcPr marL="68580" marR="68580" marT="0" marB="0"/>
                </a:tc>
                <a:tc>
                  <a:txBody>
                    <a:bodyPr/>
                    <a:lstStyle/>
                    <a:p>
                      <a:pPr algn="just">
                        <a:lnSpc>
                          <a:spcPct val="115000"/>
                        </a:lnSpc>
                        <a:spcAft>
                          <a:spcPts val="0"/>
                        </a:spcAft>
                      </a:pPr>
                      <a:r>
                        <a:rPr lang="en-US" sz="1400" dirty="0"/>
                        <a:t>performance of laser cladding and surface alloying techniques can be enhanced significantly by the proper selection of input </a:t>
                      </a:r>
                      <a:r>
                        <a:rPr lang="en-US" sz="1400" dirty="0">
                          <a:solidFill>
                            <a:srgbClr val="FF0000"/>
                          </a:solidFill>
                        </a:rPr>
                        <a:t>process parameters</a:t>
                      </a:r>
                      <a:r>
                        <a:rPr lang="en-US" sz="1400" dirty="0"/>
                        <a:t>. This paper summarizes various research works carried out so far in the area of laser cladding and surface alloying of different materials and their applications.</a:t>
                      </a:r>
                      <a:endParaRPr lang="en-IN" sz="1400" dirty="0">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r h="1423240">
                <a:tc>
                  <a:txBody>
                    <a:bodyPr/>
                    <a:lstStyle/>
                    <a:p>
                      <a:pPr algn="just">
                        <a:lnSpc>
                          <a:spcPct val="115000"/>
                        </a:lnSpc>
                        <a:spcAft>
                          <a:spcPts val="0"/>
                        </a:spcAft>
                      </a:pPr>
                      <a:r>
                        <a:rPr lang="en-US" sz="1400" dirty="0"/>
                        <a:t>Copper film formation on metal surfaces with 100W blue direct diode laser system [</a:t>
                      </a:r>
                      <a:r>
                        <a:rPr lang="en-US" sz="1400" dirty="0">
                          <a:solidFill>
                            <a:srgbClr val="FF0000"/>
                          </a:solidFill>
                        </a:rPr>
                        <a:t>5</a:t>
                      </a:r>
                      <a:r>
                        <a:rPr lang="en-US" sz="1400" dirty="0"/>
                        <a:t>]. (2018)</a:t>
                      </a:r>
                      <a:endParaRPr lang="en-IN" sz="1400" dirty="0">
                        <a:effectLst/>
                        <a:latin typeface="Calibri"/>
                        <a:ea typeface="Calibri"/>
                        <a:cs typeface="Times New Roman"/>
                      </a:endParaRPr>
                    </a:p>
                  </a:txBody>
                  <a:tcPr marL="68580" marR="68580" marT="0" marB="0"/>
                </a:tc>
                <a:tc>
                  <a:txBody>
                    <a:bodyPr/>
                    <a:lstStyle/>
                    <a:p>
                      <a:pPr algn="just">
                        <a:lnSpc>
                          <a:spcPct val="115000"/>
                        </a:lnSpc>
                        <a:spcAft>
                          <a:spcPts val="0"/>
                        </a:spcAft>
                      </a:pPr>
                      <a:r>
                        <a:rPr lang="en-IN" sz="1400" kern="1200" dirty="0">
                          <a:solidFill>
                            <a:schemeClr val="dk1"/>
                          </a:solidFill>
                          <a:effectLst/>
                          <a:latin typeface="+mn-lt"/>
                          <a:ea typeface="+mn-ea"/>
                          <a:cs typeface="+mn-cs"/>
                        </a:rPr>
                        <a:t>Kohei Asano,1,2 Masahiro Tsukamoto,3 Yoshinori Funada,4 Yu Sakon,5 Nobuyuki Abe,3 Yuji Sato,3 </a:t>
                      </a:r>
                      <a:r>
                        <a:rPr lang="en-IN" sz="1400" kern="1200" dirty="0" err="1">
                          <a:solidFill>
                            <a:schemeClr val="dk1"/>
                          </a:solidFill>
                          <a:effectLst/>
                          <a:latin typeface="+mn-lt"/>
                          <a:ea typeface="+mn-ea"/>
                          <a:cs typeface="+mn-cs"/>
                        </a:rPr>
                        <a:t>Ritsuko</a:t>
                      </a:r>
                      <a:r>
                        <a:rPr lang="en-IN" sz="1400" kern="1200" dirty="0">
                          <a:solidFill>
                            <a:schemeClr val="dk1"/>
                          </a:solidFill>
                          <a:effectLst/>
                          <a:latin typeface="+mn-lt"/>
                          <a:ea typeface="+mn-ea"/>
                          <a:cs typeface="+mn-cs"/>
                        </a:rPr>
                        <a:t> Higashino,3 Masanori Sengoku,6 and Minoru Yoshida6</a:t>
                      </a:r>
                      <a:endParaRPr lang="en-IN" sz="1400" dirty="0">
                        <a:effectLst/>
                        <a:latin typeface="Calibri"/>
                        <a:ea typeface="Calibri"/>
                        <a:cs typeface="Times New Roman"/>
                      </a:endParaRPr>
                    </a:p>
                  </a:txBody>
                  <a:tcPr marL="68580" marR="68580" marT="0" marB="0"/>
                </a:tc>
                <a:tc>
                  <a:txBody>
                    <a:bodyPr/>
                    <a:lstStyle/>
                    <a:p>
                      <a:pPr algn="just">
                        <a:lnSpc>
                          <a:spcPct val="115000"/>
                        </a:lnSpc>
                        <a:spcAft>
                          <a:spcPts val="0"/>
                        </a:spcAft>
                      </a:pPr>
                      <a:r>
                        <a:rPr lang="en-US" sz="1400" dirty="0"/>
                        <a:t>copper films on a type 304 stainless steel substrate were achieved using the system at a laser power of 56 W and a scanning speed of 2 mm/s at </a:t>
                      </a:r>
                      <a:r>
                        <a:rPr lang="en-US" sz="1400" dirty="0" err="1"/>
                        <a:t>least.A</a:t>
                      </a:r>
                      <a:r>
                        <a:rPr lang="en-US" sz="1400" dirty="0"/>
                        <a:t> number of </a:t>
                      </a:r>
                      <a:r>
                        <a:rPr lang="en-US" sz="1400" dirty="0">
                          <a:solidFill>
                            <a:srgbClr val="FF0000"/>
                          </a:solidFill>
                        </a:rPr>
                        <a:t>porosities</a:t>
                      </a:r>
                      <a:r>
                        <a:rPr lang="en-US" sz="1400" dirty="0"/>
                        <a:t> were observed inside the copper films because the laser power is relatively low to the powder mass flow rate. I</a:t>
                      </a:r>
                      <a:endParaRPr lang="en-IN" sz="1400" dirty="0">
                        <a:effectLst/>
                        <a:latin typeface="Calibri"/>
                        <a:ea typeface="Calibri"/>
                        <a:cs typeface="Times New Roman"/>
                      </a:endParaRPr>
                    </a:p>
                  </a:txBody>
                  <a:tcPr marL="68580" marR="68580" marT="0" marB="0"/>
                </a:tc>
                <a:extLst>
                  <a:ext uri="{0D108BD9-81ED-4DB2-BD59-A6C34878D82A}">
                    <a16:rowId xmlns:a16="http://schemas.microsoft.com/office/drawing/2014/main" val="762514203"/>
                  </a:ext>
                </a:extLst>
              </a:tr>
            </a:tbl>
          </a:graphicData>
        </a:graphic>
      </p:graphicFrame>
      <p:sp>
        <p:nvSpPr>
          <p:cNvPr id="3" name="Slide Number Placeholder 2"/>
          <p:cNvSpPr>
            <a:spLocks noGrp="1"/>
          </p:cNvSpPr>
          <p:nvPr>
            <p:ph type="sldNum" sz="quarter" idx="12"/>
          </p:nvPr>
        </p:nvSpPr>
        <p:spPr/>
        <p:txBody>
          <a:bodyPr/>
          <a:lstStyle/>
          <a:p>
            <a:fld id="{5E3C3D1C-4552-4D63-98B8-254854841BC5}" type="slidenum">
              <a:rPr lang="en-IN" smtClean="0"/>
              <a:t>5</a:t>
            </a:fld>
            <a:endParaRPr lang="en-IN"/>
          </a:p>
        </p:txBody>
      </p:sp>
    </p:spTree>
    <p:extLst>
      <p:ext uri="{BB962C8B-B14F-4D97-AF65-F5344CB8AC3E}">
        <p14:creationId xmlns:p14="http://schemas.microsoft.com/office/powerpoint/2010/main" val="3842773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9736-B955-F027-A217-5C80C41691FD}"/>
              </a:ext>
            </a:extLst>
          </p:cNvPr>
          <p:cNvSpPr>
            <a:spLocks noGrp="1"/>
          </p:cNvSpPr>
          <p:nvPr>
            <p:ph type="title"/>
          </p:nvPr>
        </p:nvSpPr>
        <p:spPr>
          <a:xfrm>
            <a:off x="499911" y="5109"/>
            <a:ext cx="10369152" cy="821696"/>
          </a:xfrm>
        </p:spPr>
        <p:txBody>
          <a:bodyPr>
            <a:normAutofit/>
          </a:bodyPr>
          <a:lstStyle/>
          <a:p>
            <a:r>
              <a:rPr lang="en-US" sz="2800" b="1" dirty="0">
                <a:solidFill>
                  <a:schemeClr val="accent1"/>
                </a:solidFill>
              </a:rPr>
              <a:t>Effect of beam diameter on clad geometry outputs.</a:t>
            </a:r>
            <a:endParaRPr lang="en-IN" sz="2800" b="1" dirty="0">
              <a:solidFill>
                <a:schemeClr val="accent1"/>
              </a:solidFill>
            </a:endParaRPr>
          </a:p>
        </p:txBody>
      </p:sp>
      <p:pic>
        <p:nvPicPr>
          <p:cNvPr id="5" name="Content Placeholder 4">
            <a:extLst>
              <a:ext uri="{FF2B5EF4-FFF2-40B4-BE49-F238E27FC236}">
                <a16:creationId xmlns:a16="http://schemas.microsoft.com/office/drawing/2014/main" id="{95AF1036-690C-3A14-EC8A-A18B19A3105F}"/>
              </a:ext>
            </a:extLst>
          </p:cNvPr>
          <p:cNvPicPr>
            <a:picLocks noGrp="1" noChangeAspect="1"/>
          </p:cNvPicPr>
          <p:nvPr>
            <p:ph idx="1"/>
          </p:nvPr>
        </p:nvPicPr>
        <p:blipFill>
          <a:blip r:embed="rId2"/>
          <a:stretch>
            <a:fillRect/>
          </a:stretch>
        </p:blipFill>
        <p:spPr>
          <a:xfrm>
            <a:off x="1271464" y="3210167"/>
            <a:ext cx="9373908" cy="2267266"/>
          </a:xfrm>
          <a:prstGeom prst="rect">
            <a:avLst/>
          </a:prstGeom>
        </p:spPr>
      </p:pic>
      <p:sp>
        <p:nvSpPr>
          <p:cNvPr id="4" name="Slide Number Placeholder 3">
            <a:extLst>
              <a:ext uri="{FF2B5EF4-FFF2-40B4-BE49-F238E27FC236}">
                <a16:creationId xmlns:a16="http://schemas.microsoft.com/office/drawing/2014/main" id="{8C243826-55DE-4335-3B0F-B3FE488CA8A4}"/>
              </a:ext>
            </a:extLst>
          </p:cNvPr>
          <p:cNvSpPr>
            <a:spLocks noGrp="1"/>
          </p:cNvSpPr>
          <p:nvPr>
            <p:ph type="sldNum" sz="quarter" idx="12"/>
          </p:nvPr>
        </p:nvSpPr>
        <p:spPr/>
        <p:txBody>
          <a:bodyPr/>
          <a:lstStyle/>
          <a:p>
            <a:fld id="{5E3C3D1C-4552-4D63-98B8-254854841BC5}" type="slidenum">
              <a:rPr lang="en-IN" smtClean="0"/>
              <a:t>6</a:t>
            </a:fld>
            <a:endParaRPr lang="en-IN"/>
          </a:p>
        </p:txBody>
      </p:sp>
      <p:sp>
        <p:nvSpPr>
          <p:cNvPr id="6" name="TextBox 5">
            <a:extLst>
              <a:ext uri="{FF2B5EF4-FFF2-40B4-BE49-F238E27FC236}">
                <a16:creationId xmlns:a16="http://schemas.microsoft.com/office/drawing/2014/main" id="{794FBF90-9B1B-1023-2C6F-DA31E35C7A53}"/>
              </a:ext>
            </a:extLst>
          </p:cNvPr>
          <p:cNvSpPr txBox="1"/>
          <p:nvPr/>
        </p:nvSpPr>
        <p:spPr>
          <a:xfrm>
            <a:off x="505971" y="717177"/>
            <a:ext cx="10231570" cy="2492990"/>
          </a:xfrm>
          <a:prstGeom prst="rect">
            <a:avLst/>
          </a:prstGeom>
          <a:noFill/>
        </p:spPr>
        <p:txBody>
          <a:bodyPr wrap="square" rtlCol="0">
            <a:spAutoFit/>
          </a:bodyPr>
          <a:lstStyle/>
          <a:p>
            <a:pPr marL="285750" indent="-285750" algn="just">
              <a:buFont typeface="Arial" panose="020B0604020202020204" pitchFamily="34" charset="0"/>
              <a:buChar char="•"/>
            </a:pPr>
            <a:r>
              <a:rPr lang="en-US" sz="2600" dirty="0"/>
              <a:t>It was found that as the laser beam </a:t>
            </a:r>
            <a:r>
              <a:rPr lang="en-US" sz="2600" dirty="0">
                <a:solidFill>
                  <a:srgbClr val="FF0000"/>
                </a:solidFill>
              </a:rPr>
              <a:t>diameter increases </a:t>
            </a:r>
            <a:r>
              <a:rPr lang="en-US" sz="2600" dirty="0"/>
              <a:t>the temperature and stress profile decreases.</a:t>
            </a:r>
          </a:p>
          <a:p>
            <a:pPr marL="285750" indent="-285750" algn="just">
              <a:buFont typeface="Arial" panose="020B0604020202020204" pitchFamily="34" charset="0"/>
              <a:buChar char="•"/>
            </a:pPr>
            <a:r>
              <a:rPr lang="en-US" sz="2600" dirty="0"/>
              <a:t>Because as the beam diameter increases the more </a:t>
            </a:r>
            <a:r>
              <a:rPr lang="en-US" sz="2600" dirty="0">
                <a:solidFill>
                  <a:srgbClr val="FF0000"/>
                </a:solidFill>
              </a:rPr>
              <a:t>surface area </a:t>
            </a:r>
            <a:r>
              <a:rPr lang="en-US" sz="2600" dirty="0"/>
              <a:t>gets heated but at a constant input power. </a:t>
            </a:r>
          </a:p>
          <a:p>
            <a:pPr marL="285750" indent="-285750" algn="just">
              <a:buFont typeface="Arial" panose="020B0604020202020204" pitchFamily="34" charset="0"/>
              <a:buChar char="•"/>
            </a:pPr>
            <a:r>
              <a:rPr lang="en-US" sz="2600" dirty="0"/>
              <a:t>This will increase more mass addition and melting pool but lesser will be the heat input because power will be distributed over the surface .</a:t>
            </a:r>
            <a:endParaRPr lang="en-IN" sz="2600" dirty="0"/>
          </a:p>
        </p:txBody>
      </p:sp>
      <p:sp>
        <p:nvSpPr>
          <p:cNvPr id="7" name="TextBox 6">
            <a:extLst>
              <a:ext uri="{FF2B5EF4-FFF2-40B4-BE49-F238E27FC236}">
                <a16:creationId xmlns:a16="http://schemas.microsoft.com/office/drawing/2014/main" id="{49F7DA97-A7B8-9051-129E-A9D90A0D542B}"/>
              </a:ext>
            </a:extLst>
          </p:cNvPr>
          <p:cNvSpPr txBox="1"/>
          <p:nvPr/>
        </p:nvSpPr>
        <p:spPr>
          <a:xfrm>
            <a:off x="2036093" y="5384865"/>
            <a:ext cx="8119814" cy="646331"/>
          </a:xfrm>
          <a:prstGeom prst="rect">
            <a:avLst/>
          </a:prstGeom>
          <a:noFill/>
        </p:spPr>
        <p:txBody>
          <a:bodyPr wrap="square" rtlCol="0">
            <a:spAutoFit/>
          </a:bodyPr>
          <a:lstStyle/>
          <a:p>
            <a:pPr marL="441325" indent="-441325"/>
            <a:r>
              <a:rPr lang="en-IN" dirty="0">
                <a:latin typeface="Times New Roman" panose="02020603050405020304" pitchFamily="18" charset="0"/>
                <a:ea typeface="Calibri" panose="020F0502020204030204" pitchFamily="34" charset="0"/>
              </a:rPr>
              <a:t>Fig</a:t>
            </a:r>
            <a:r>
              <a:rPr lang="en-IN" b="1" dirty="0">
                <a:latin typeface="Times New Roman" panose="02020603050405020304" pitchFamily="18" charset="0"/>
                <a:ea typeface="Calibri" panose="020F0502020204030204" pitchFamily="34" charset="0"/>
              </a:rPr>
              <a:t>.</a:t>
            </a:r>
            <a:r>
              <a:rPr lang="en-IN" dirty="0">
                <a:latin typeface="Times New Roman" panose="02020603050405020304" pitchFamily="18" charset="0"/>
                <a:ea typeface="Calibri" panose="020F0502020204030204" pitchFamily="34" charset="0"/>
              </a:rPr>
              <a:t>1</a:t>
            </a:r>
            <a:r>
              <a:rPr lang="en-IN" b="1" dirty="0">
                <a:latin typeface="Times New Roman" panose="02020603050405020304" pitchFamily="18" charset="0"/>
                <a:ea typeface="Calibri" panose="020F0502020204030204" pitchFamily="34" charset="0"/>
              </a:rPr>
              <a:t> </a:t>
            </a:r>
            <a:r>
              <a:rPr lang="en-IN" b="1" dirty="0">
                <a:ea typeface="Calibri" panose="020F0502020204030204" pitchFamily="34" charset="0"/>
              </a:rPr>
              <a:t>(</a:t>
            </a:r>
            <a:r>
              <a:rPr lang="en-IN" dirty="0">
                <a:ea typeface="Calibri" panose="020F0502020204030204" pitchFamily="34" charset="0"/>
              </a:rPr>
              <a:t>a) laser beam diameter effects on dilution &amp; clad height; (b) effects on        temperature;(c) effects on stress [</a:t>
            </a:r>
            <a:r>
              <a:rPr lang="en-IN" dirty="0">
                <a:solidFill>
                  <a:srgbClr val="FF0000"/>
                </a:solidFill>
                <a:ea typeface="Calibri" panose="020F0502020204030204" pitchFamily="34" charset="0"/>
              </a:rPr>
              <a:t>21</a:t>
            </a:r>
            <a:r>
              <a:rPr lang="en-IN" dirty="0">
                <a:ea typeface="Calibri" panose="020F0502020204030204" pitchFamily="34" charset="0"/>
              </a:rPr>
              <a:t>].</a:t>
            </a:r>
            <a:endParaRPr lang="en-IN" dirty="0"/>
          </a:p>
        </p:txBody>
      </p:sp>
    </p:spTree>
    <p:extLst>
      <p:ext uri="{BB962C8B-B14F-4D97-AF65-F5344CB8AC3E}">
        <p14:creationId xmlns:p14="http://schemas.microsoft.com/office/powerpoint/2010/main" val="490003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140F-9FE2-EA0F-38ED-EF0C94C41B95}"/>
              </a:ext>
            </a:extLst>
          </p:cNvPr>
          <p:cNvSpPr>
            <a:spLocks noGrp="1"/>
          </p:cNvSpPr>
          <p:nvPr>
            <p:ph type="title"/>
          </p:nvPr>
        </p:nvSpPr>
        <p:spPr>
          <a:xfrm>
            <a:off x="471729" y="8400"/>
            <a:ext cx="7886700" cy="838390"/>
          </a:xfrm>
        </p:spPr>
        <p:txBody>
          <a:bodyPr>
            <a:normAutofit/>
          </a:bodyPr>
          <a:lstStyle/>
          <a:p>
            <a:r>
              <a:rPr lang="en-IN" sz="2800" b="1" dirty="0">
                <a:solidFill>
                  <a:schemeClr val="accent1"/>
                </a:solidFill>
                <a:ea typeface="Calibri" panose="020F0502020204030204" pitchFamily="34" charset="0"/>
              </a:rPr>
              <a:t>Effect of power and scanning speed on bonding</a:t>
            </a:r>
            <a:endParaRPr lang="en-IN" sz="2800" dirty="0">
              <a:solidFill>
                <a:schemeClr val="accent1"/>
              </a:solidFill>
            </a:endParaRPr>
          </a:p>
        </p:txBody>
      </p:sp>
      <p:sp>
        <p:nvSpPr>
          <p:cNvPr id="4" name="Slide Number Placeholder 3">
            <a:extLst>
              <a:ext uri="{FF2B5EF4-FFF2-40B4-BE49-F238E27FC236}">
                <a16:creationId xmlns:a16="http://schemas.microsoft.com/office/drawing/2014/main" id="{29B510FA-D93D-835C-AFF7-0CE4714613DB}"/>
              </a:ext>
            </a:extLst>
          </p:cNvPr>
          <p:cNvSpPr>
            <a:spLocks noGrp="1"/>
          </p:cNvSpPr>
          <p:nvPr>
            <p:ph type="sldNum" sz="quarter" idx="12"/>
          </p:nvPr>
        </p:nvSpPr>
        <p:spPr/>
        <p:txBody>
          <a:bodyPr/>
          <a:lstStyle/>
          <a:p>
            <a:fld id="{5E3C3D1C-4552-4D63-98B8-254854841BC5}" type="slidenum">
              <a:rPr lang="en-IN" smtClean="0"/>
              <a:t>7</a:t>
            </a:fld>
            <a:endParaRPr lang="en-IN"/>
          </a:p>
        </p:txBody>
      </p:sp>
      <p:pic>
        <p:nvPicPr>
          <p:cNvPr id="6" name="Picture 5">
            <a:extLst>
              <a:ext uri="{FF2B5EF4-FFF2-40B4-BE49-F238E27FC236}">
                <a16:creationId xmlns:a16="http://schemas.microsoft.com/office/drawing/2014/main" id="{71E4CE46-ECB6-4442-6E7D-9797CA6923AD}"/>
              </a:ext>
            </a:extLst>
          </p:cNvPr>
          <p:cNvPicPr>
            <a:picLocks noChangeAspect="1"/>
          </p:cNvPicPr>
          <p:nvPr/>
        </p:nvPicPr>
        <p:blipFill rotWithShape="1">
          <a:blip r:embed="rId2">
            <a:extLst>
              <a:ext uri="{28A0092B-C50C-407E-A947-70E740481C1C}">
                <a14:useLocalDpi xmlns:a14="http://schemas.microsoft.com/office/drawing/2010/main" val="0"/>
              </a:ext>
            </a:extLst>
          </a:blip>
          <a:srcRect r="3113" b="5983"/>
          <a:stretch/>
        </p:blipFill>
        <p:spPr bwMode="auto">
          <a:xfrm>
            <a:off x="767408" y="745277"/>
            <a:ext cx="3240360" cy="4298437"/>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55BDF5D0-A9BA-0012-80FC-B7E4DA59808F}"/>
              </a:ext>
            </a:extLst>
          </p:cNvPr>
          <p:cNvSpPr txBox="1"/>
          <p:nvPr/>
        </p:nvSpPr>
        <p:spPr>
          <a:xfrm>
            <a:off x="5231904" y="1032026"/>
            <a:ext cx="5976664" cy="4093428"/>
          </a:xfrm>
          <a:prstGeom prst="rect">
            <a:avLst/>
          </a:prstGeom>
          <a:noFill/>
        </p:spPr>
        <p:txBody>
          <a:bodyPr wrap="square">
            <a:spAutoFit/>
          </a:bodyPr>
          <a:lstStyle/>
          <a:p>
            <a:pPr marL="285750" indent="-285750" algn="just">
              <a:buFont typeface="Arial" panose="020B0604020202020204" pitchFamily="34" charset="0"/>
              <a:buChar char="•"/>
            </a:pPr>
            <a:r>
              <a:rPr lang="en-US" sz="2600" dirty="0"/>
              <a:t>In the laser cladding process, substrates need to be heated enough to obtain better </a:t>
            </a:r>
            <a:r>
              <a:rPr lang="en-US" sz="2600" dirty="0">
                <a:solidFill>
                  <a:srgbClr val="FF0000"/>
                </a:solidFill>
              </a:rPr>
              <a:t>metallurgical bonding </a:t>
            </a:r>
            <a:r>
              <a:rPr lang="en-US" sz="2600" dirty="0"/>
              <a:t>between the substrate and powder material.</a:t>
            </a:r>
          </a:p>
          <a:p>
            <a:pPr marL="285750" indent="-285750" algn="just">
              <a:buFont typeface="Arial" panose="020B0604020202020204" pitchFamily="34" charset="0"/>
              <a:buChar char="•"/>
            </a:pPr>
            <a:r>
              <a:rPr lang="en-US" sz="2600" dirty="0"/>
              <a:t>The input energy was not enough to heat the substrate when the scanning speed was greater than </a:t>
            </a:r>
            <a:r>
              <a:rPr lang="en-US" sz="2600" dirty="0">
                <a:solidFill>
                  <a:srgbClr val="FF0000"/>
                </a:solidFill>
              </a:rPr>
              <a:t>5 mm/s.</a:t>
            </a:r>
          </a:p>
          <a:p>
            <a:pPr marL="285750" indent="-285750" algn="just">
              <a:buFont typeface="Arial" panose="020B0604020202020204" pitchFamily="34" charset="0"/>
              <a:buChar char="•"/>
            </a:pPr>
            <a:r>
              <a:rPr lang="en-US" sz="2600" dirty="0"/>
              <a:t>The slowest scanning speed, poor adhesions were obtained except at the laser power of 74 W.</a:t>
            </a:r>
            <a:endParaRPr lang="en-IN" sz="2600" dirty="0"/>
          </a:p>
        </p:txBody>
      </p:sp>
      <p:sp>
        <p:nvSpPr>
          <p:cNvPr id="3" name="TextBox 2">
            <a:extLst>
              <a:ext uri="{FF2B5EF4-FFF2-40B4-BE49-F238E27FC236}">
                <a16:creationId xmlns:a16="http://schemas.microsoft.com/office/drawing/2014/main" id="{82F23033-C9E1-F013-5117-91D0A791D6CC}"/>
              </a:ext>
            </a:extLst>
          </p:cNvPr>
          <p:cNvSpPr txBox="1"/>
          <p:nvPr/>
        </p:nvSpPr>
        <p:spPr>
          <a:xfrm>
            <a:off x="455865" y="5043714"/>
            <a:ext cx="5616624" cy="369332"/>
          </a:xfrm>
          <a:prstGeom prst="rect">
            <a:avLst/>
          </a:prstGeom>
          <a:noFill/>
        </p:spPr>
        <p:txBody>
          <a:bodyPr wrap="square" rtlCol="0">
            <a:spAutoFit/>
          </a:bodyPr>
          <a:lstStyle/>
          <a:p>
            <a:r>
              <a:rPr lang="en-IN" sz="1800" dirty="0">
                <a:effectLst/>
                <a:latin typeface="Times New Roman" panose="02020603050405020304" pitchFamily="18" charset="0"/>
                <a:ea typeface="Calibri" panose="020F0502020204030204" pitchFamily="34" charset="0"/>
              </a:rPr>
              <a:t>Fig.2 a) Surface images of copper film. [</a:t>
            </a:r>
            <a:r>
              <a:rPr lang="en-IN" sz="1800" dirty="0">
                <a:solidFill>
                  <a:srgbClr val="FF0000"/>
                </a:solidFill>
                <a:effectLst/>
                <a:latin typeface="Times New Roman" panose="02020603050405020304" pitchFamily="18" charset="0"/>
                <a:ea typeface="Calibri" panose="020F0502020204030204" pitchFamily="34" charset="0"/>
              </a:rPr>
              <a:t>23</a:t>
            </a:r>
            <a:r>
              <a:rPr lang="en-IN" sz="1800" dirty="0">
                <a:effectLst/>
                <a:latin typeface="Times New Roman" panose="02020603050405020304" pitchFamily="18" charset="0"/>
                <a:ea typeface="Calibri" panose="020F0502020204030204" pitchFamily="34" charset="0"/>
              </a:rPr>
              <a:t>].</a:t>
            </a:r>
            <a:endParaRPr lang="en-IN" dirty="0"/>
          </a:p>
        </p:txBody>
      </p:sp>
    </p:spTree>
    <p:extLst>
      <p:ext uri="{BB962C8B-B14F-4D97-AF65-F5344CB8AC3E}">
        <p14:creationId xmlns:p14="http://schemas.microsoft.com/office/powerpoint/2010/main" val="2577256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DA56E-38AF-B6F1-8AB5-507E98EF7620}"/>
              </a:ext>
            </a:extLst>
          </p:cNvPr>
          <p:cNvSpPr>
            <a:spLocks noGrp="1"/>
          </p:cNvSpPr>
          <p:nvPr>
            <p:ph type="title"/>
          </p:nvPr>
        </p:nvSpPr>
        <p:spPr>
          <a:xfrm>
            <a:off x="623392" y="136525"/>
            <a:ext cx="11089232" cy="831627"/>
          </a:xfrm>
        </p:spPr>
        <p:txBody>
          <a:bodyPr>
            <a:normAutofit/>
          </a:bodyPr>
          <a:lstStyle/>
          <a:p>
            <a:r>
              <a:rPr lang="en-IN" sz="2800" b="1" dirty="0">
                <a:solidFill>
                  <a:schemeClr val="accent1"/>
                </a:solidFill>
              </a:rPr>
              <a:t>Plasma Effect </a:t>
            </a:r>
          </a:p>
        </p:txBody>
      </p:sp>
      <p:sp>
        <p:nvSpPr>
          <p:cNvPr id="3" name="Content Placeholder 2">
            <a:extLst>
              <a:ext uri="{FF2B5EF4-FFF2-40B4-BE49-F238E27FC236}">
                <a16:creationId xmlns:a16="http://schemas.microsoft.com/office/drawing/2014/main" id="{3D3D25A4-1842-065A-3F94-D141309FA03C}"/>
              </a:ext>
            </a:extLst>
          </p:cNvPr>
          <p:cNvSpPr>
            <a:spLocks noGrp="1"/>
          </p:cNvSpPr>
          <p:nvPr>
            <p:ph idx="1"/>
          </p:nvPr>
        </p:nvSpPr>
        <p:spPr>
          <a:xfrm>
            <a:off x="623392" y="974898"/>
            <a:ext cx="11089232" cy="5883102"/>
          </a:xfrm>
        </p:spPr>
        <p:txBody>
          <a:bodyPr>
            <a:normAutofit/>
          </a:bodyPr>
          <a:lstStyle/>
          <a:p>
            <a:pPr algn="just"/>
            <a:r>
              <a:rPr lang="en-US" sz="2600" dirty="0"/>
              <a:t>During the laser sintering with high energy density, melt temperature increases due to which </a:t>
            </a:r>
            <a:r>
              <a:rPr lang="en-US" sz="2600" dirty="0">
                <a:solidFill>
                  <a:srgbClr val="FF0000"/>
                </a:solidFill>
              </a:rPr>
              <a:t>evaporation</a:t>
            </a:r>
            <a:r>
              <a:rPr lang="en-US" sz="2600" dirty="0"/>
              <a:t> of some </a:t>
            </a:r>
            <a:r>
              <a:rPr lang="en-US" sz="2600" dirty="0">
                <a:solidFill>
                  <a:srgbClr val="FF0000"/>
                </a:solidFill>
              </a:rPr>
              <a:t>material</a:t>
            </a:r>
            <a:r>
              <a:rPr lang="en-US" sz="2600" dirty="0"/>
              <a:t> from the irradiated area occurs[15]. </a:t>
            </a:r>
          </a:p>
          <a:p>
            <a:pPr algn="just"/>
            <a:r>
              <a:rPr lang="en-US" sz="2600" dirty="0"/>
              <a:t>There evaporated material interacts with the laser beam and </a:t>
            </a:r>
            <a:r>
              <a:rPr lang="en-US" sz="2600" dirty="0">
                <a:solidFill>
                  <a:srgbClr val="FF0000"/>
                </a:solidFill>
              </a:rPr>
              <a:t>ionizes</a:t>
            </a:r>
            <a:r>
              <a:rPr lang="en-US" sz="2600" dirty="0"/>
              <a:t> ions, atoms and molecules. </a:t>
            </a:r>
          </a:p>
          <a:p>
            <a:pPr algn="just"/>
            <a:r>
              <a:rPr lang="en-US" sz="2600" dirty="0"/>
              <a:t>These ionized ions molecule appears in or around the laser beam as </a:t>
            </a:r>
            <a:r>
              <a:rPr lang="en-US" sz="2600" dirty="0">
                <a:solidFill>
                  <a:srgbClr val="FF0000"/>
                </a:solidFill>
              </a:rPr>
              <a:t>plasma</a:t>
            </a:r>
            <a:r>
              <a:rPr lang="en-US" sz="2600" dirty="0"/>
              <a:t>.</a:t>
            </a:r>
          </a:p>
          <a:p>
            <a:pPr algn="just"/>
            <a:r>
              <a:rPr lang="en-US" sz="2600" dirty="0"/>
              <a:t>The plasma produced during the laser sintering is </a:t>
            </a:r>
            <a:r>
              <a:rPr lang="en-US" sz="2600" dirty="0">
                <a:solidFill>
                  <a:srgbClr val="FF0000"/>
                </a:solidFill>
              </a:rPr>
              <a:t>undesired</a:t>
            </a:r>
            <a:r>
              <a:rPr lang="en-US" sz="2600" dirty="0"/>
              <a:t> during laser sintering because plasma interacts with laser beam and </a:t>
            </a:r>
            <a:r>
              <a:rPr lang="en-US" sz="2600" dirty="0">
                <a:solidFill>
                  <a:srgbClr val="FF0000"/>
                </a:solidFill>
              </a:rPr>
              <a:t>scatters</a:t>
            </a:r>
            <a:r>
              <a:rPr lang="en-US" sz="2600" dirty="0"/>
              <a:t> the laser beam, and </a:t>
            </a:r>
            <a:r>
              <a:rPr lang="en-US" sz="2600" dirty="0">
                <a:solidFill>
                  <a:srgbClr val="FF0000"/>
                </a:solidFill>
              </a:rPr>
              <a:t>reduces</a:t>
            </a:r>
            <a:r>
              <a:rPr lang="en-US" sz="2600" dirty="0"/>
              <a:t> the laser beam’s intensity.</a:t>
            </a:r>
            <a:endParaRPr lang="en-IN" sz="2600" dirty="0"/>
          </a:p>
        </p:txBody>
      </p:sp>
      <p:sp>
        <p:nvSpPr>
          <p:cNvPr id="4" name="Slide Number Placeholder 3">
            <a:extLst>
              <a:ext uri="{FF2B5EF4-FFF2-40B4-BE49-F238E27FC236}">
                <a16:creationId xmlns:a16="http://schemas.microsoft.com/office/drawing/2014/main" id="{0BA64934-30D7-F235-6D4D-6AD126F4C654}"/>
              </a:ext>
            </a:extLst>
          </p:cNvPr>
          <p:cNvSpPr>
            <a:spLocks noGrp="1"/>
          </p:cNvSpPr>
          <p:nvPr>
            <p:ph type="sldNum" sz="quarter" idx="12"/>
          </p:nvPr>
        </p:nvSpPr>
        <p:spPr/>
        <p:txBody>
          <a:bodyPr/>
          <a:lstStyle/>
          <a:p>
            <a:fld id="{5E3C3D1C-4552-4D63-98B8-254854841BC5}" type="slidenum">
              <a:rPr lang="en-IN" smtClean="0"/>
              <a:t>8</a:t>
            </a:fld>
            <a:endParaRPr lang="en-IN"/>
          </a:p>
        </p:txBody>
      </p:sp>
      <p:pic>
        <p:nvPicPr>
          <p:cNvPr id="6" name="Picture 5">
            <a:extLst>
              <a:ext uri="{FF2B5EF4-FFF2-40B4-BE49-F238E27FC236}">
                <a16:creationId xmlns:a16="http://schemas.microsoft.com/office/drawing/2014/main" id="{332B83EB-9478-16AF-FC7E-60F2DA5A92F7}"/>
              </a:ext>
            </a:extLst>
          </p:cNvPr>
          <p:cNvPicPr>
            <a:picLocks noChangeAspect="1"/>
          </p:cNvPicPr>
          <p:nvPr/>
        </p:nvPicPr>
        <p:blipFill>
          <a:blip r:embed="rId2"/>
          <a:stretch>
            <a:fillRect/>
          </a:stretch>
        </p:blipFill>
        <p:spPr>
          <a:xfrm>
            <a:off x="4208242" y="4244474"/>
            <a:ext cx="3775516" cy="2111876"/>
          </a:xfrm>
          <a:prstGeom prst="rect">
            <a:avLst/>
          </a:prstGeom>
        </p:spPr>
      </p:pic>
      <p:sp>
        <p:nvSpPr>
          <p:cNvPr id="7" name="TextBox 6">
            <a:extLst>
              <a:ext uri="{FF2B5EF4-FFF2-40B4-BE49-F238E27FC236}">
                <a16:creationId xmlns:a16="http://schemas.microsoft.com/office/drawing/2014/main" id="{CFC841BC-039E-CBD1-D353-76A3DAC23CD9}"/>
              </a:ext>
            </a:extLst>
          </p:cNvPr>
          <p:cNvSpPr txBox="1"/>
          <p:nvPr/>
        </p:nvSpPr>
        <p:spPr>
          <a:xfrm>
            <a:off x="2783632" y="6284010"/>
            <a:ext cx="6408712" cy="369332"/>
          </a:xfrm>
          <a:prstGeom prst="rect">
            <a:avLst/>
          </a:prstGeom>
          <a:noFill/>
        </p:spPr>
        <p:txBody>
          <a:bodyPr wrap="square" rtlCol="0">
            <a:spAutoFit/>
          </a:bodyPr>
          <a:lstStyle/>
          <a:p>
            <a:pPr algn="ctr"/>
            <a:r>
              <a:rPr lang="en-IN" dirty="0"/>
              <a:t>Fig.3 Schematic representation of laser processing  </a:t>
            </a:r>
          </a:p>
        </p:txBody>
      </p:sp>
    </p:spTree>
    <p:extLst>
      <p:ext uri="{BB962C8B-B14F-4D97-AF65-F5344CB8AC3E}">
        <p14:creationId xmlns:p14="http://schemas.microsoft.com/office/powerpoint/2010/main" val="487988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116632"/>
            <a:ext cx="10802416" cy="548640"/>
          </a:xfrm>
          <a:solidFill>
            <a:schemeClr val="accent1"/>
          </a:solidFill>
        </p:spPr>
        <p:txBody>
          <a:bodyPr>
            <a:normAutofit fontScale="90000"/>
          </a:bodyPr>
          <a:lstStyle/>
          <a:p>
            <a:r>
              <a:rPr lang="en-IN" b="1" dirty="0"/>
              <a:t>SUMMARY</a:t>
            </a:r>
          </a:p>
        </p:txBody>
      </p:sp>
      <p:sp>
        <p:nvSpPr>
          <p:cNvPr id="3" name="Content Placeholder 2"/>
          <p:cNvSpPr>
            <a:spLocks noGrp="1"/>
          </p:cNvSpPr>
          <p:nvPr>
            <p:ph idx="1"/>
          </p:nvPr>
        </p:nvSpPr>
        <p:spPr>
          <a:xfrm>
            <a:off x="551384" y="908720"/>
            <a:ext cx="10802416" cy="5328592"/>
          </a:xfrm>
        </p:spPr>
        <p:txBody>
          <a:bodyPr>
            <a:normAutofit/>
          </a:bodyPr>
          <a:lstStyle/>
          <a:p>
            <a:pPr marL="457200" indent="-457200" algn="just">
              <a:buFont typeface="+mj-lt"/>
              <a:buAutoNum type="arabicPeriod"/>
            </a:pPr>
            <a:r>
              <a:rPr lang="en-US" sz="2600" dirty="0"/>
              <a:t>The most important defect observed in the laser cladding is </a:t>
            </a:r>
            <a:r>
              <a:rPr lang="en-US" sz="2600" dirty="0">
                <a:solidFill>
                  <a:srgbClr val="FF0000"/>
                </a:solidFill>
              </a:rPr>
              <a:t>balling phenomenon</a:t>
            </a:r>
            <a:r>
              <a:rPr lang="en-US" sz="2600" dirty="0"/>
              <a:t>. This balling phenomenon is mostly attributed to the laser power density. The proper </a:t>
            </a:r>
            <a:r>
              <a:rPr lang="en-US" sz="2600" dirty="0">
                <a:solidFill>
                  <a:srgbClr val="FF0000"/>
                </a:solidFill>
              </a:rPr>
              <a:t>combination</a:t>
            </a:r>
            <a:r>
              <a:rPr lang="en-US" sz="2600" dirty="0"/>
              <a:t> of laser power and scanning speed must be maintained to achieve the required power density. </a:t>
            </a:r>
          </a:p>
          <a:p>
            <a:pPr marL="457200" indent="-457200" algn="just">
              <a:buFont typeface="+mj-lt"/>
              <a:buAutoNum type="arabicPeriod"/>
            </a:pPr>
            <a:r>
              <a:rPr lang="en-US" sz="2600" dirty="0"/>
              <a:t>Sintering in an argon atmosphere is preferred over a nitrogen atmosphere because porosity increases due to the absorption of nitrogen during the sintering process. </a:t>
            </a:r>
          </a:p>
          <a:p>
            <a:pPr marL="457200" indent="-457200" algn="just">
              <a:buFont typeface="+mj-lt"/>
              <a:buAutoNum type="arabicPeriod"/>
            </a:pPr>
            <a:r>
              <a:rPr lang="en-US" sz="2600" dirty="0"/>
              <a:t>The laser position parameters, which include beam diameter, hatch space and scanning strategy, play an important role in deciding the density and porosity of the final samples.</a:t>
            </a:r>
          </a:p>
          <a:p>
            <a:pPr marL="457200" indent="-457200" algn="just">
              <a:buFont typeface="+mj-lt"/>
              <a:buAutoNum type="arabicPeriod"/>
            </a:pPr>
            <a:endParaRPr lang="en-IN" sz="2200" dirty="0"/>
          </a:p>
        </p:txBody>
      </p:sp>
      <p:sp>
        <p:nvSpPr>
          <p:cNvPr id="4" name="Slide Number Placeholder 3"/>
          <p:cNvSpPr>
            <a:spLocks noGrp="1"/>
          </p:cNvSpPr>
          <p:nvPr>
            <p:ph type="sldNum" sz="quarter" idx="12"/>
          </p:nvPr>
        </p:nvSpPr>
        <p:spPr/>
        <p:txBody>
          <a:bodyPr/>
          <a:lstStyle/>
          <a:p>
            <a:fld id="{5E3C3D1C-4552-4D63-98B8-254854841BC5}" type="slidenum">
              <a:rPr lang="en-IN" smtClean="0"/>
              <a:t>9</a:t>
            </a:fld>
            <a:endParaRPr lang="en-IN"/>
          </a:p>
        </p:txBody>
      </p:sp>
    </p:spTree>
    <p:extLst>
      <p:ext uri="{BB962C8B-B14F-4D97-AF65-F5344CB8AC3E}">
        <p14:creationId xmlns:p14="http://schemas.microsoft.com/office/powerpoint/2010/main" val="31352703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Office Theme 2013 - 2022</Template>
  <TotalTime>5425</TotalTime>
  <Words>4117</Words>
  <Application>Microsoft Office PowerPoint</Application>
  <PresentationFormat>Widescreen</PresentationFormat>
  <Paragraphs>606</Paragraphs>
  <Slides>47</Slides>
  <Notes>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47</vt:i4>
      </vt:variant>
    </vt:vector>
  </HeadingPairs>
  <TitlesOfParts>
    <vt:vector size="57" baseType="lpstr">
      <vt:lpstr>Arial</vt:lpstr>
      <vt:lpstr>Calibri</vt:lpstr>
      <vt:lpstr>Calibri Light</vt:lpstr>
      <vt:lpstr>Cambria Math</vt:lpstr>
      <vt:lpstr>Colonna MT</vt:lpstr>
      <vt:lpstr>Times New Roman</vt:lpstr>
      <vt:lpstr>Wingdings</vt:lpstr>
      <vt:lpstr>Office Theme</vt:lpstr>
      <vt:lpstr>Document</vt:lpstr>
      <vt:lpstr>Microsoft Word Document</vt:lpstr>
      <vt:lpstr>Laser Cladding of Pure Copper on Mild Steel Substrate with CO2 Laser </vt:lpstr>
      <vt:lpstr>Outline of presentation</vt:lpstr>
      <vt:lpstr>MOTIVATION</vt:lpstr>
      <vt:lpstr>INTRODUCTION</vt:lpstr>
      <vt:lpstr>LITERATURE SURVEY</vt:lpstr>
      <vt:lpstr>Effect of beam diameter on clad geometry outputs.</vt:lpstr>
      <vt:lpstr>Effect of power and scanning speed on bonding</vt:lpstr>
      <vt:lpstr>Plasma Effect </vt:lpstr>
      <vt:lpstr>SUMMARY</vt:lpstr>
      <vt:lpstr>OBJECTIVE </vt:lpstr>
      <vt:lpstr>EXPERIMENTAL WORK</vt:lpstr>
      <vt:lpstr>PowerPoint Presentation</vt:lpstr>
      <vt:lpstr>Modifying the CO2 Laser Machine setup</vt:lpstr>
      <vt:lpstr>Powder Procurement and characterization</vt:lpstr>
      <vt:lpstr>PowerPoint Presentation</vt:lpstr>
      <vt:lpstr>Calculations for surface temperature</vt:lpstr>
      <vt:lpstr>Process parameters :</vt:lpstr>
      <vt:lpstr>PowerPoint Presentation</vt:lpstr>
      <vt:lpstr>Laser cladding Experiments</vt:lpstr>
      <vt:lpstr>PowerPoint Presentation</vt:lpstr>
      <vt:lpstr>Appearance</vt:lpstr>
      <vt:lpstr>PowerPoint Presentation</vt:lpstr>
      <vt:lpstr>PowerPoint Presentation</vt:lpstr>
      <vt:lpstr>PowerPoint Presentation</vt:lpstr>
      <vt:lpstr>Results and Discussion</vt:lpstr>
      <vt:lpstr>PowerPoint Presentation</vt:lpstr>
      <vt:lpstr>PowerPoint Presentation</vt:lpstr>
      <vt:lpstr>PowerPoint Presentation</vt:lpstr>
      <vt:lpstr>PowerPoint Presentation</vt:lpstr>
      <vt:lpstr>PowerPoint Presentation</vt:lpstr>
      <vt:lpstr>Microhardness Test:-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Secondary dendritic arm spacing (SDAS)</vt:lpstr>
      <vt:lpstr>PowerPoint Presentation</vt:lpstr>
      <vt:lpstr>PowerPoint Presentation</vt:lpstr>
      <vt:lpstr>Conclusion</vt:lpstr>
      <vt:lpstr>REFERENCES</vt:lpstr>
      <vt:lpstr>REFERENCES</vt:lpstr>
      <vt:lpstr>ACKNOWLEDGEMENTS</vt:lpstr>
      <vt:lpstr>PowerPoint Presentation</vt:lpstr>
      <vt:lpstr>Secondary dendritic arm spacing (SDAS)</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shubhamkamble7003@outlook.com</cp:lastModifiedBy>
  <cp:revision>137</cp:revision>
  <dcterms:created xsi:type="dcterms:W3CDTF">2022-03-07T07:29:55Z</dcterms:created>
  <dcterms:modified xsi:type="dcterms:W3CDTF">2023-02-07T10:21:43Z</dcterms:modified>
</cp:coreProperties>
</file>